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85" r:id="rId14"/>
    <p:sldId id="286" r:id="rId15"/>
    <p:sldId id="27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87" r:id="rId24"/>
    <p:sldId id="291" r:id="rId25"/>
    <p:sldId id="295" r:id="rId26"/>
    <p:sldId id="293" r:id="rId27"/>
    <p:sldId id="292" r:id="rId28"/>
    <p:sldId id="276" r:id="rId29"/>
    <p:sldId id="277" r:id="rId3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51"/>
    <p:restoredTop sz="95550"/>
  </p:normalViewPr>
  <p:slideViewPr>
    <p:cSldViewPr snapToGrid="0">
      <p:cViewPr>
        <p:scale>
          <a:sx n="127" d="100"/>
          <a:sy n="127" d="100"/>
        </p:scale>
        <p:origin x="144" y="1120"/>
      </p:cViewPr>
      <p:guideLst>
        <p:guide orient="horz" pos="1620"/>
        <p:guide pos="2880"/>
      </p:guideLst>
    </p:cSldViewPr>
  </p:slideViewPr>
  <p:notesTextViewPr>
    <p:cViewPr>
      <p:scale>
        <a:sx n="114" d="100"/>
        <a:sy n="114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3784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3a02718918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3a02718918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3a02718918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3a02718918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14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3a02718918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3a02718918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endParaRPr sz="14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3a02718918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3a02718918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26782895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3a02718918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3a02718918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3519205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3a02718918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3a02718918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30519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3a02718918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13a02718918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3b4fc3231b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3b4fc3231b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3a02718918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3a02718918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3b4fc3231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13b4fc3231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3a0271891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3a0271891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3a02718918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13a02718918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1400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3b4fc3231b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13b4fc3231b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3a2a8bc81c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13a2a8bc81c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4826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884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8478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0616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7372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3b4fc3231b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13b4fc3231b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3b4fc3231b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13b4fc3231b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3a0bb69dcd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3a0bb69dcd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3a0271891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3a0271891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3a0271891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3a0271891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3a0271891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3a02718918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endParaRPr lang="en" sz="14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3a02718918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3a02718918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3a02718918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3a02718918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3a02718918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3a02718918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gi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9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Unifying Biology Education with Systems and Systems Thinking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3280175"/>
            <a:ext cx="8520600" cy="14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Jenni Momsen,</a:t>
            </a:r>
            <a:r>
              <a:rPr lang="en"/>
              <a:t> </a:t>
            </a:r>
            <a:r>
              <a:rPr lang="en" sz="1600"/>
              <a:t>North Dakota State University</a:t>
            </a:r>
            <a:endParaRPr sz="160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Elena Bray Speth, </a:t>
            </a:r>
            <a:r>
              <a:rPr lang="en" sz="1600"/>
              <a:t>Saint Louis University</a:t>
            </a:r>
            <a:endParaRPr sz="160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Sara Wyse, </a:t>
            </a:r>
            <a:r>
              <a:rPr lang="en" sz="1600"/>
              <a:t>Bethel University</a:t>
            </a:r>
            <a:endParaRPr sz="160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Tammy Long, </a:t>
            </a:r>
            <a:r>
              <a:rPr lang="en" sz="1600"/>
              <a:t>Michigan State University</a:t>
            </a:r>
            <a:endParaRPr sz="1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/>
          <p:nvPr/>
        </p:nvSpPr>
        <p:spPr>
          <a:xfrm>
            <a:off x="311700" y="15118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000000"/>
              </a:solidFill>
            </a:endParaRPr>
          </a:p>
        </p:txBody>
      </p:sp>
      <p:grpSp>
        <p:nvGrpSpPr>
          <p:cNvPr id="154" name="Google Shape;154;p23"/>
          <p:cNvGrpSpPr/>
          <p:nvPr/>
        </p:nvGrpSpPr>
        <p:grpSpPr>
          <a:xfrm>
            <a:off x="317225" y="1511825"/>
            <a:ext cx="8515200" cy="572700"/>
            <a:chOff x="317225" y="1511825"/>
            <a:chExt cx="8515200" cy="572700"/>
          </a:xfrm>
        </p:grpSpPr>
        <p:sp>
          <p:nvSpPr>
            <p:cNvPr id="155" name="Google Shape;155;p23"/>
            <p:cNvSpPr txBox="1"/>
            <p:nvPr/>
          </p:nvSpPr>
          <p:spPr>
            <a:xfrm>
              <a:off x="1582325" y="1511825"/>
              <a:ext cx="7250100" cy="5727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rmAutofit/>
            </a:bodyPr>
            <a:lstStyle/>
            <a:p>
              <a:pPr marL="1143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rgbClr val="000000"/>
                  </a:solidFill>
                </a:rPr>
                <a:t>Identify and describe the system of interest</a:t>
              </a:r>
              <a:endParaRPr sz="2500">
                <a:solidFill>
                  <a:srgbClr val="000000"/>
                </a:solidFill>
              </a:endParaRPr>
            </a:p>
          </p:txBody>
        </p:sp>
        <p:sp>
          <p:nvSpPr>
            <p:cNvPr id="156" name="Google Shape;156;p23"/>
            <p:cNvSpPr txBox="1"/>
            <p:nvPr/>
          </p:nvSpPr>
          <p:spPr>
            <a:xfrm>
              <a:off x="317225" y="1511825"/>
              <a:ext cx="1325700" cy="5727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rm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 b="1">
                  <a:solidFill>
                    <a:srgbClr val="000000"/>
                  </a:solidFill>
                </a:rPr>
                <a:t>Level 1</a:t>
              </a:r>
              <a:endParaRPr sz="25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157" name="Google Shape;157;p23"/>
          <p:cNvGrpSpPr/>
          <p:nvPr/>
        </p:nvGrpSpPr>
        <p:grpSpPr>
          <a:xfrm>
            <a:off x="317225" y="2045225"/>
            <a:ext cx="8515200" cy="572700"/>
            <a:chOff x="317225" y="2045225"/>
            <a:chExt cx="8515200" cy="572700"/>
          </a:xfrm>
        </p:grpSpPr>
        <p:sp>
          <p:nvSpPr>
            <p:cNvPr id="158" name="Google Shape;158;p23"/>
            <p:cNvSpPr txBox="1"/>
            <p:nvPr/>
          </p:nvSpPr>
          <p:spPr>
            <a:xfrm>
              <a:off x="1582325" y="2045225"/>
              <a:ext cx="7250100" cy="5727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rmAutofit/>
            </a:bodyPr>
            <a:lstStyle/>
            <a:p>
              <a:pPr marL="1143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rgbClr val="000000"/>
                  </a:solidFill>
                </a:rPr>
                <a:t>Analyzing and reasoning about relationships</a:t>
              </a:r>
              <a:endParaRPr sz="2500">
                <a:solidFill>
                  <a:srgbClr val="000000"/>
                </a:solidFill>
              </a:endParaRPr>
            </a:p>
          </p:txBody>
        </p:sp>
        <p:sp>
          <p:nvSpPr>
            <p:cNvPr id="159" name="Google Shape;159;p23"/>
            <p:cNvSpPr txBox="1"/>
            <p:nvPr/>
          </p:nvSpPr>
          <p:spPr>
            <a:xfrm>
              <a:off x="317225" y="2045225"/>
              <a:ext cx="1325700" cy="5727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rm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 b="1" dirty="0">
                  <a:solidFill>
                    <a:srgbClr val="000000"/>
                  </a:solidFill>
                </a:rPr>
                <a:t>Level 2</a:t>
              </a:r>
              <a:endParaRPr sz="25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60" name="Google Shape;160;p23"/>
          <p:cNvGrpSpPr/>
          <p:nvPr/>
        </p:nvGrpSpPr>
        <p:grpSpPr>
          <a:xfrm>
            <a:off x="317225" y="2578625"/>
            <a:ext cx="8515200" cy="572700"/>
            <a:chOff x="317225" y="2578625"/>
            <a:chExt cx="8515200" cy="572700"/>
          </a:xfrm>
        </p:grpSpPr>
        <p:sp>
          <p:nvSpPr>
            <p:cNvPr id="161" name="Google Shape;161;p23"/>
            <p:cNvSpPr txBox="1"/>
            <p:nvPr/>
          </p:nvSpPr>
          <p:spPr>
            <a:xfrm>
              <a:off x="1582325" y="2578625"/>
              <a:ext cx="7250100" cy="5727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rmAutofit/>
            </a:bodyPr>
            <a:lstStyle/>
            <a:p>
              <a:pPr marL="1143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rgbClr val="000000"/>
                  </a:solidFill>
                </a:rPr>
                <a:t>Analyzing and reasoning about the whole system</a:t>
              </a:r>
              <a:endParaRPr sz="2500">
                <a:solidFill>
                  <a:srgbClr val="000000"/>
                </a:solidFill>
              </a:endParaRPr>
            </a:p>
          </p:txBody>
        </p:sp>
        <p:sp>
          <p:nvSpPr>
            <p:cNvPr id="162" name="Google Shape;162;p23"/>
            <p:cNvSpPr txBox="1"/>
            <p:nvPr/>
          </p:nvSpPr>
          <p:spPr>
            <a:xfrm>
              <a:off x="317225" y="2578625"/>
              <a:ext cx="1325700" cy="5727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rm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 b="1" dirty="0">
                  <a:solidFill>
                    <a:srgbClr val="000000"/>
                  </a:solidFill>
                </a:rPr>
                <a:t>Level 3</a:t>
              </a:r>
              <a:endParaRPr sz="25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63" name="Google Shape;163;p23"/>
          <p:cNvGrpSpPr/>
          <p:nvPr/>
        </p:nvGrpSpPr>
        <p:grpSpPr>
          <a:xfrm>
            <a:off x="317225" y="3112025"/>
            <a:ext cx="8515200" cy="572700"/>
            <a:chOff x="317225" y="3112025"/>
            <a:chExt cx="8515200" cy="572700"/>
          </a:xfrm>
        </p:grpSpPr>
        <p:sp>
          <p:nvSpPr>
            <p:cNvPr id="164" name="Google Shape;164;p23"/>
            <p:cNvSpPr txBox="1"/>
            <p:nvPr/>
          </p:nvSpPr>
          <p:spPr>
            <a:xfrm>
              <a:off x="1582325" y="3112025"/>
              <a:ext cx="7250100" cy="5727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rmAutofit/>
            </a:bodyPr>
            <a:lstStyle/>
            <a:p>
              <a:pPr marL="11430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 dirty="0">
                  <a:solidFill>
                    <a:srgbClr val="000000"/>
                  </a:solidFill>
                </a:rPr>
                <a:t>Reasoning across multiple systems</a:t>
              </a:r>
              <a:endParaRPr sz="2500" dirty="0">
                <a:solidFill>
                  <a:srgbClr val="000000"/>
                </a:solidFill>
              </a:endParaRPr>
            </a:p>
          </p:txBody>
        </p:sp>
        <p:sp>
          <p:nvSpPr>
            <p:cNvPr id="165" name="Google Shape;165;p23"/>
            <p:cNvSpPr txBox="1"/>
            <p:nvPr/>
          </p:nvSpPr>
          <p:spPr>
            <a:xfrm>
              <a:off x="317225" y="3112025"/>
              <a:ext cx="1325700" cy="5727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rm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 b="1" dirty="0">
                  <a:solidFill>
                    <a:srgbClr val="000000"/>
                  </a:solidFill>
                </a:rPr>
                <a:t>Level 4</a:t>
              </a:r>
              <a:endParaRPr sz="25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166" name="Google Shape;166;p23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00"/>
                </a:solidFill>
              </a:rPr>
              <a:t>Biology Systems Thinking (BST) Framework</a:t>
            </a:r>
            <a:endParaRPr sz="2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>
            <a:spLocks noGrp="1"/>
          </p:cNvSpPr>
          <p:nvPr>
            <p:ph type="title"/>
          </p:nvPr>
        </p:nvSpPr>
        <p:spPr>
          <a:xfrm>
            <a:off x="1582325" y="445025"/>
            <a:ext cx="7250100" cy="572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Identify and describe the system of interest</a:t>
            </a:r>
            <a:endParaRPr b="1" dirty="0"/>
          </a:p>
        </p:txBody>
      </p:sp>
      <p:sp>
        <p:nvSpPr>
          <p:cNvPr id="172" name="Google Shape;172;p24"/>
          <p:cNvSpPr txBox="1">
            <a:spLocks noGrp="1"/>
          </p:cNvSpPr>
          <p:nvPr>
            <p:ph type="body" idx="1"/>
          </p:nvPr>
        </p:nvSpPr>
        <p:spPr>
          <a:xfrm>
            <a:off x="1642925" y="1017725"/>
            <a:ext cx="7189500" cy="773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Identify the </a:t>
            </a:r>
            <a:r>
              <a:rPr lang="en" b="1" dirty="0">
                <a:solidFill>
                  <a:schemeClr val="dk1"/>
                </a:solidFill>
              </a:rPr>
              <a:t>structures and system boundaries</a:t>
            </a:r>
            <a:r>
              <a:rPr lang="en" dirty="0">
                <a:solidFill>
                  <a:schemeClr val="dk1"/>
                </a:solidFill>
              </a:rPr>
              <a:t> relevant to the particular function. 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73" name="Google Shape;173;p24"/>
          <p:cNvSpPr txBox="1">
            <a:spLocks noGrp="1"/>
          </p:cNvSpPr>
          <p:nvPr>
            <p:ph type="title"/>
          </p:nvPr>
        </p:nvSpPr>
        <p:spPr>
          <a:xfrm>
            <a:off x="317225" y="445025"/>
            <a:ext cx="1325700" cy="5727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Level 1</a:t>
            </a:r>
            <a:endParaRPr b="1"/>
          </a:p>
        </p:txBody>
      </p:sp>
      <p:sp>
        <p:nvSpPr>
          <p:cNvPr id="174" name="Google Shape;174;p24"/>
          <p:cNvSpPr txBox="1">
            <a:spLocks noGrp="1"/>
          </p:cNvSpPr>
          <p:nvPr>
            <p:ph type="body" idx="1"/>
          </p:nvPr>
        </p:nvSpPr>
        <p:spPr>
          <a:xfrm>
            <a:off x="1642925" y="1791325"/>
            <a:ext cx="7189500" cy="773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Identify </a:t>
            </a:r>
            <a:r>
              <a:rPr lang="en" b="1" dirty="0">
                <a:solidFill>
                  <a:schemeClr val="dk1"/>
                </a:solidFill>
              </a:rPr>
              <a:t>relationships</a:t>
            </a:r>
            <a:r>
              <a:rPr lang="en" dirty="0">
                <a:solidFill>
                  <a:schemeClr val="dk1"/>
                </a:solidFill>
              </a:rPr>
              <a:t> among system structures relevant to a particular function. 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75" name="Google Shape;175;p24"/>
          <p:cNvSpPr txBox="1">
            <a:spLocks noGrp="1"/>
          </p:cNvSpPr>
          <p:nvPr>
            <p:ph type="body" idx="1"/>
          </p:nvPr>
        </p:nvSpPr>
        <p:spPr>
          <a:xfrm>
            <a:off x="1642925" y="2564925"/>
            <a:ext cx="7189500" cy="773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b="1" dirty="0">
                <a:solidFill>
                  <a:schemeClr val="dk1"/>
                </a:solidFill>
              </a:rPr>
              <a:t>Organize system structures and relationships</a:t>
            </a:r>
            <a:r>
              <a:rPr lang="en" dirty="0">
                <a:solidFill>
                  <a:schemeClr val="dk1"/>
                </a:solidFill>
              </a:rPr>
              <a:t> to explain how the system accomplishes its function. 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E226D8-8A5A-35CB-3E46-91096EA3C93C}"/>
              </a:ext>
            </a:extLst>
          </p:cNvPr>
          <p:cNvSpPr txBox="1"/>
          <p:nvPr/>
        </p:nvSpPr>
        <p:spPr>
          <a:xfrm>
            <a:off x="1666959" y="3811349"/>
            <a:ext cx="5810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How do students demonstrate these skills?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>
            <a:spLocks noGrp="1"/>
          </p:cNvSpPr>
          <p:nvPr>
            <p:ph type="title"/>
          </p:nvPr>
        </p:nvSpPr>
        <p:spPr>
          <a:xfrm>
            <a:off x="1582325" y="445025"/>
            <a:ext cx="7250100" cy="572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Identify and describe the system of interest</a:t>
            </a:r>
            <a:endParaRPr b="1"/>
          </a:p>
        </p:txBody>
      </p:sp>
      <p:sp>
        <p:nvSpPr>
          <p:cNvPr id="187" name="Google Shape;187;p25"/>
          <p:cNvSpPr txBox="1">
            <a:spLocks noGrp="1"/>
          </p:cNvSpPr>
          <p:nvPr>
            <p:ph type="title"/>
          </p:nvPr>
        </p:nvSpPr>
        <p:spPr>
          <a:xfrm>
            <a:off x="317225" y="445025"/>
            <a:ext cx="1325700" cy="5727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Level 1</a:t>
            </a:r>
            <a:endParaRPr b="1" dirty="0"/>
          </a:p>
        </p:txBody>
      </p:sp>
      <p:sp>
        <p:nvSpPr>
          <p:cNvPr id="188" name="Google Shape;188;p25"/>
          <p:cNvSpPr txBox="1"/>
          <p:nvPr/>
        </p:nvSpPr>
        <p:spPr>
          <a:xfrm>
            <a:off x="317225" y="1097581"/>
            <a:ext cx="60717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/>
              <a:t>Typical task. </a:t>
            </a:r>
            <a:r>
              <a:rPr lang="en" dirty="0"/>
              <a:t>Construct a model of [Function X] in [System Y].</a:t>
            </a:r>
            <a:endParaRPr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1436A1A-496C-BCF6-983B-CDD3BFD0645E}"/>
              </a:ext>
            </a:extLst>
          </p:cNvPr>
          <p:cNvGrpSpPr/>
          <p:nvPr/>
        </p:nvGrpSpPr>
        <p:grpSpPr>
          <a:xfrm>
            <a:off x="317225" y="1989439"/>
            <a:ext cx="3035850" cy="2103680"/>
            <a:chOff x="317225" y="1857631"/>
            <a:chExt cx="3035850" cy="210368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91CAA8A-AE77-8DB8-DADB-F5719014A4C3}"/>
                </a:ext>
              </a:extLst>
            </p:cNvPr>
            <p:cNvSpPr/>
            <p:nvPr/>
          </p:nvSpPr>
          <p:spPr>
            <a:xfrm>
              <a:off x="808338" y="2662664"/>
              <a:ext cx="1075999" cy="469338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moose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2A359B1-65C6-186F-FAB7-912640004929}"/>
                </a:ext>
              </a:extLst>
            </p:cNvPr>
            <p:cNvSpPr/>
            <p:nvPr/>
          </p:nvSpPr>
          <p:spPr>
            <a:xfrm>
              <a:off x="1455460" y="3491973"/>
              <a:ext cx="1075999" cy="469338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balsam fir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C065E03-B85D-27F1-7629-0505D47F9B94}"/>
                </a:ext>
              </a:extLst>
            </p:cNvPr>
            <p:cNvSpPr/>
            <p:nvPr/>
          </p:nvSpPr>
          <p:spPr>
            <a:xfrm>
              <a:off x="1884337" y="1948060"/>
              <a:ext cx="1075999" cy="469338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wolf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B2CF5AA-3097-4ADF-2033-333B6055E25C}"/>
                </a:ext>
              </a:extLst>
            </p:cNvPr>
            <p:cNvSpPr/>
            <p:nvPr/>
          </p:nvSpPr>
          <p:spPr>
            <a:xfrm>
              <a:off x="2277076" y="2720016"/>
              <a:ext cx="1075999" cy="469338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detritivore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57BFD61-D97D-ADCD-D8E3-B78451812366}"/>
                </a:ext>
              </a:extLst>
            </p:cNvPr>
            <p:cNvSpPr/>
            <p:nvPr/>
          </p:nvSpPr>
          <p:spPr>
            <a:xfrm>
              <a:off x="317225" y="1857631"/>
              <a:ext cx="1231097" cy="469338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atmosphere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92DA56B-662A-01E0-51EF-F1AE013DF708}"/>
              </a:ext>
            </a:extLst>
          </p:cNvPr>
          <p:cNvGrpSpPr/>
          <p:nvPr/>
        </p:nvGrpSpPr>
        <p:grpSpPr>
          <a:xfrm>
            <a:off x="4284208" y="2506943"/>
            <a:ext cx="1646992" cy="1068672"/>
            <a:chOff x="4741933" y="1747880"/>
            <a:chExt cx="1646992" cy="106867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E6BCE76-73A2-BCDD-AABF-62D33210A75C}"/>
                </a:ext>
              </a:extLst>
            </p:cNvPr>
            <p:cNvSpPr txBox="1"/>
            <p:nvPr/>
          </p:nvSpPr>
          <p:spPr>
            <a:xfrm>
              <a:off x="4741933" y="1747880"/>
              <a:ext cx="14417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photosynthesis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40C6BDF-4DF5-AED0-E180-2B20E429BE0D}"/>
                </a:ext>
              </a:extLst>
            </p:cNvPr>
            <p:cNvSpPr txBox="1"/>
            <p:nvPr/>
          </p:nvSpPr>
          <p:spPr>
            <a:xfrm>
              <a:off x="4741933" y="2508775"/>
              <a:ext cx="14417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respiration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62A3D0C-C18E-31A2-6802-83D95CE7E6A3}"/>
                </a:ext>
              </a:extLst>
            </p:cNvPr>
            <p:cNvSpPr txBox="1"/>
            <p:nvPr/>
          </p:nvSpPr>
          <p:spPr>
            <a:xfrm>
              <a:off x="4947192" y="2128328"/>
              <a:ext cx="14417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consumption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46D7251-DC8F-7FC0-3679-D3731F6B61D7}"/>
              </a:ext>
            </a:extLst>
          </p:cNvPr>
          <p:cNvGrpSpPr/>
          <p:nvPr/>
        </p:nvGrpSpPr>
        <p:grpSpPr>
          <a:xfrm>
            <a:off x="6862333" y="2372183"/>
            <a:ext cx="1441733" cy="1338193"/>
            <a:chOff x="6862333" y="1651911"/>
            <a:chExt cx="1441733" cy="1338193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F09360C-6209-EA77-F88E-27E5BCE9F210}"/>
                </a:ext>
              </a:extLst>
            </p:cNvPr>
            <p:cNvSpPr/>
            <p:nvPr/>
          </p:nvSpPr>
          <p:spPr>
            <a:xfrm>
              <a:off x="6967651" y="1651911"/>
              <a:ext cx="1231097" cy="469338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atmosphere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BA57529-A322-A0FF-2072-409084B465B2}"/>
                </a:ext>
              </a:extLst>
            </p:cNvPr>
            <p:cNvSpPr/>
            <p:nvPr/>
          </p:nvSpPr>
          <p:spPr>
            <a:xfrm>
              <a:off x="7045200" y="2520766"/>
              <a:ext cx="1075999" cy="469338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balsam fir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524B975-8287-8E1E-CB64-2FE8615D2077}"/>
                </a:ext>
              </a:extLst>
            </p:cNvPr>
            <p:cNvSpPr txBox="1"/>
            <p:nvPr/>
          </p:nvSpPr>
          <p:spPr>
            <a:xfrm>
              <a:off x="6862333" y="2167119"/>
              <a:ext cx="14417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photosynthesis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8AF20B9B-4EB5-176F-6C7B-180BF5CF3815}"/>
                </a:ext>
              </a:extLst>
            </p:cNvPr>
            <p:cNvCxnSpPr>
              <a:stCxn id="25" idx="2"/>
              <a:endCxn id="26" idx="0"/>
            </p:cNvCxnSpPr>
            <p:nvPr/>
          </p:nvCxnSpPr>
          <p:spPr>
            <a:xfrm>
              <a:off x="7583200" y="2121249"/>
              <a:ext cx="0" cy="399517"/>
            </a:xfrm>
            <a:prstGeom prst="straightConnector1">
              <a:avLst/>
            </a:prstGeom>
            <a:ln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Google Shape;188;p25">
            <a:extLst>
              <a:ext uri="{FF2B5EF4-FFF2-40B4-BE49-F238E27FC236}">
                <a16:creationId xmlns:a16="http://schemas.microsoft.com/office/drawing/2014/main" id="{142B2288-A858-6643-32A4-77F15FA6F120}"/>
              </a:ext>
            </a:extLst>
          </p:cNvPr>
          <p:cNvSpPr txBox="1"/>
          <p:nvPr/>
        </p:nvSpPr>
        <p:spPr>
          <a:xfrm>
            <a:off x="1365813" y="1377170"/>
            <a:ext cx="5023112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Construct a model of </a:t>
            </a:r>
            <a:r>
              <a:rPr lang="en" dirty="0">
                <a:solidFill>
                  <a:srgbClr val="7030A0"/>
                </a:solidFill>
              </a:rPr>
              <a:t>carbon movement </a:t>
            </a:r>
            <a:r>
              <a:rPr lang="en" dirty="0"/>
              <a:t>in </a:t>
            </a:r>
            <a:r>
              <a:rPr lang="en" dirty="0">
                <a:solidFill>
                  <a:srgbClr val="7030A0"/>
                </a:solidFill>
              </a:rPr>
              <a:t>Isle Royale</a:t>
            </a:r>
            <a:r>
              <a:rPr lang="en" dirty="0"/>
              <a:t>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>
            <a:spLocks noGrp="1"/>
          </p:cNvSpPr>
          <p:nvPr>
            <p:ph type="title"/>
          </p:nvPr>
        </p:nvSpPr>
        <p:spPr>
          <a:xfrm>
            <a:off x="1582325" y="445025"/>
            <a:ext cx="7250100" cy="572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Identify and describe the system of interest</a:t>
            </a:r>
            <a:endParaRPr b="1"/>
          </a:p>
        </p:txBody>
      </p:sp>
      <p:sp>
        <p:nvSpPr>
          <p:cNvPr id="187" name="Google Shape;187;p25"/>
          <p:cNvSpPr txBox="1">
            <a:spLocks noGrp="1"/>
          </p:cNvSpPr>
          <p:nvPr>
            <p:ph type="title"/>
          </p:nvPr>
        </p:nvSpPr>
        <p:spPr>
          <a:xfrm>
            <a:off x="317225" y="445025"/>
            <a:ext cx="1325700" cy="5727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Level 1</a:t>
            </a:r>
            <a:endParaRPr b="1" dirty="0"/>
          </a:p>
        </p:txBody>
      </p:sp>
      <p:sp>
        <p:nvSpPr>
          <p:cNvPr id="188" name="Google Shape;188;p25"/>
          <p:cNvSpPr txBox="1"/>
          <p:nvPr/>
        </p:nvSpPr>
        <p:spPr>
          <a:xfrm>
            <a:off x="317225" y="1097581"/>
            <a:ext cx="60717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/>
              <a:t>Typical task. </a:t>
            </a:r>
            <a:r>
              <a:rPr lang="en" dirty="0"/>
              <a:t>Construct a model of [Function X] in [System Y].</a:t>
            </a:r>
            <a:endParaRPr dirty="0"/>
          </a:p>
        </p:txBody>
      </p:sp>
      <p:sp>
        <p:nvSpPr>
          <p:cNvPr id="5" name="Google Shape;188;p25">
            <a:extLst>
              <a:ext uri="{FF2B5EF4-FFF2-40B4-BE49-F238E27FC236}">
                <a16:creationId xmlns:a16="http://schemas.microsoft.com/office/drawing/2014/main" id="{142B2288-A858-6643-32A4-77F15FA6F120}"/>
              </a:ext>
            </a:extLst>
          </p:cNvPr>
          <p:cNvSpPr txBox="1"/>
          <p:nvPr/>
        </p:nvSpPr>
        <p:spPr>
          <a:xfrm>
            <a:off x="1365813" y="1377170"/>
            <a:ext cx="5023112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Construct a model of </a:t>
            </a:r>
            <a:r>
              <a:rPr lang="en" dirty="0">
                <a:solidFill>
                  <a:srgbClr val="7030A0"/>
                </a:solidFill>
              </a:rPr>
              <a:t>carbon cycling </a:t>
            </a:r>
            <a:r>
              <a:rPr lang="en" dirty="0"/>
              <a:t>in </a:t>
            </a:r>
            <a:r>
              <a:rPr lang="en" dirty="0">
                <a:solidFill>
                  <a:srgbClr val="7030A0"/>
                </a:solidFill>
              </a:rPr>
              <a:t>Isle Royale</a:t>
            </a:r>
            <a:r>
              <a:rPr lang="en" dirty="0"/>
              <a:t>.</a:t>
            </a:r>
            <a:endParaRPr dirty="0"/>
          </a:p>
        </p:txBody>
      </p:sp>
      <p:grpSp>
        <p:nvGrpSpPr>
          <p:cNvPr id="7" name="Google Shape;189;p25">
            <a:extLst>
              <a:ext uri="{FF2B5EF4-FFF2-40B4-BE49-F238E27FC236}">
                <a16:creationId xmlns:a16="http://schemas.microsoft.com/office/drawing/2014/main" id="{D8C82601-FF45-5F93-70C2-FABAF6F0901E}"/>
              </a:ext>
            </a:extLst>
          </p:cNvPr>
          <p:cNvGrpSpPr/>
          <p:nvPr/>
        </p:nvGrpSpPr>
        <p:grpSpPr>
          <a:xfrm>
            <a:off x="2121900" y="2182156"/>
            <a:ext cx="4702500" cy="1888200"/>
            <a:chOff x="2121900" y="2238800"/>
            <a:chExt cx="4702500" cy="1888200"/>
          </a:xfrm>
        </p:grpSpPr>
        <p:pic>
          <p:nvPicPr>
            <p:cNvPr id="10" name="Google Shape;190;p25">
              <a:extLst>
                <a:ext uri="{FF2B5EF4-FFF2-40B4-BE49-F238E27FC236}">
                  <a16:creationId xmlns:a16="http://schemas.microsoft.com/office/drawing/2014/main" id="{36E59878-E333-C45C-2BD5-4F52A8DDDA27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50444" t="33831" r="21529" b="11628"/>
            <a:stretch/>
          </p:blipFill>
          <p:spPr>
            <a:xfrm rot="5400000">
              <a:off x="3541101" y="843153"/>
              <a:ext cx="1860250" cy="46806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Google Shape;191;p25">
              <a:extLst>
                <a:ext uri="{FF2B5EF4-FFF2-40B4-BE49-F238E27FC236}">
                  <a16:creationId xmlns:a16="http://schemas.microsoft.com/office/drawing/2014/main" id="{FD2C5353-B7A7-56B9-961E-070FFC7FCE2F}"/>
                </a:ext>
              </a:extLst>
            </p:cNvPr>
            <p:cNvSpPr/>
            <p:nvPr/>
          </p:nvSpPr>
          <p:spPr>
            <a:xfrm>
              <a:off x="2121900" y="2238800"/>
              <a:ext cx="4702500" cy="18882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14528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>
            <a:spLocks noGrp="1"/>
          </p:cNvSpPr>
          <p:nvPr>
            <p:ph type="title"/>
          </p:nvPr>
        </p:nvSpPr>
        <p:spPr>
          <a:xfrm>
            <a:off x="1582325" y="445025"/>
            <a:ext cx="7250100" cy="572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Identify and describe the system of interest</a:t>
            </a:r>
            <a:endParaRPr b="1"/>
          </a:p>
        </p:txBody>
      </p:sp>
      <p:sp>
        <p:nvSpPr>
          <p:cNvPr id="187" name="Google Shape;187;p25"/>
          <p:cNvSpPr txBox="1">
            <a:spLocks noGrp="1"/>
          </p:cNvSpPr>
          <p:nvPr>
            <p:ph type="title"/>
          </p:nvPr>
        </p:nvSpPr>
        <p:spPr>
          <a:xfrm>
            <a:off x="317225" y="445025"/>
            <a:ext cx="1325700" cy="5727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Level 1</a:t>
            </a:r>
            <a:endParaRPr b="1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E042462-72E3-6A71-9BB4-621888F359BB}"/>
              </a:ext>
            </a:extLst>
          </p:cNvPr>
          <p:cNvGrpSpPr/>
          <p:nvPr/>
        </p:nvGrpSpPr>
        <p:grpSpPr>
          <a:xfrm>
            <a:off x="317225" y="1097581"/>
            <a:ext cx="4637330" cy="2416358"/>
            <a:chOff x="317225" y="1097581"/>
            <a:chExt cx="4637330" cy="2416358"/>
          </a:xfrm>
        </p:grpSpPr>
        <p:sp>
          <p:nvSpPr>
            <p:cNvPr id="188" name="Google Shape;188;p25"/>
            <p:cNvSpPr txBox="1"/>
            <p:nvPr/>
          </p:nvSpPr>
          <p:spPr>
            <a:xfrm>
              <a:off x="317225" y="1097581"/>
              <a:ext cx="4637330" cy="4000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r>
                <a:rPr lang="en" dirty="0"/>
                <a:t>Construct a model of </a:t>
              </a:r>
              <a:r>
                <a:rPr lang="en-US" dirty="0">
                  <a:solidFill>
                    <a:srgbClr val="7030A0"/>
                  </a:solidFill>
                </a:rPr>
                <a:t>phenotypic variation </a:t>
              </a:r>
              <a:r>
                <a:rPr lang="en-US" dirty="0">
                  <a:solidFill>
                    <a:schemeClr val="tx1"/>
                  </a:solidFill>
                </a:rPr>
                <a:t>in</a:t>
              </a:r>
              <a:r>
                <a:rPr lang="en-US" dirty="0">
                  <a:solidFill>
                    <a:srgbClr val="7030A0"/>
                  </a:solidFill>
                </a:rPr>
                <a:t> beach mice.</a:t>
              </a:r>
              <a:endParaRPr dirty="0">
                <a:solidFill>
                  <a:srgbClr val="7030A0"/>
                </a:solidFill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7A5683C-3FD0-991E-9CD9-F416CFA74663}"/>
                </a:ext>
              </a:extLst>
            </p:cNvPr>
            <p:cNvGrpSpPr/>
            <p:nvPr/>
          </p:nvGrpSpPr>
          <p:grpSpPr>
            <a:xfrm>
              <a:off x="1135740" y="1554912"/>
              <a:ext cx="3000300" cy="1959027"/>
              <a:chOff x="593930" y="2263854"/>
              <a:chExt cx="3000300" cy="1959027"/>
            </a:xfrm>
          </p:grpSpPr>
          <p:pic>
            <p:nvPicPr>
              <p:cNvPr id="3" name="Google Shape;184;p25">
                <a:extLst>
                  <a:ext uri="{FF2B5EF4-FFF2-40B4-BE49-F238E27FC236}">
                    <a16:creationId xmlns:a16="http://schemas.microsoft.com/office/drawing/2014/main" id="{591563B3-25C7-04D9-10E6-15EC1C503F2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b="45184"/>
              <a:stretch/>
            </p:blipFill>
            <p:spPr>
              <a:xfrm>
                <a:off x="600106" y="2345485"/>
                <a:ext cx="2987949" cy="179576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" name="Google Shape;185;p25">
                <a:extLst>
                  <a:ext uri="{FF2B5EF4-FFF2-40B4-BE49-F238E27FC236}">
                    <a16:creationId xmlns:a16="http://schemas.microsoft.com/office/drawing/2014/main" id="{EFB1B9E8-F506-3521-906C-0D242558034C}"/>
                  </a:ext>
                </a:extLst>
              </p:cNvPr>
              <p:cNvSpPr/>
              <p:nvPr/>
            </p:nvSpPr>
            <p:spPr>
              <a:xfrm>
                <a:off x="593930" y="2263854"/>
                <a:ext cx="3000300" cy="1959027"/>
              </a:xfrm>
              <a:prstGeom prst="rect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52151C-521D-B481-C08E-F77EBE8FE3E1}"/>
              </a:ext>
            </a:extLst>
          </p:cNvPr>
          <p:cNvGrpSpPr/>
          <p:nvPr/>
        </p:nvGrpSpPr>
        <p:grpSpPr>
          <a:xfrm>
            <a:off x="5095204" y="1599219"/>
            <a:ext cx="3953173" cy="3368476"/>
            <a:chOff x="5095204" y="1599219"/>
            <a:chExt cx="3953173" cy="3368476"/>
          </a:xfrm>
        </p:grpSpPr>
        <p:grpSp>
          <p:nvGrpSpPr>
            <p:cNvPr id="5" name="Google Shape;180;p25">
              <a:extLst>
                <a:ext uri="{FF2B5EF4-FFF2-40B4-BE49-F238E27FC236}">
                  <a16:creationId xmlns:a16="http://schemas.microsoft.com/office/drawing/2014/main" id="{93839D04-40A8-8C98-7E7D-12B1F2C0D5B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739602" y="2221031"/>
              <a:ext cx="2670048" cy="2746664"/>
              <a:chOff x="5217729" y="1704975"/>
              <a:chExt cx="3191921" cy="3283512"/>
            </a:xfrm>
          </p:grpSpPr>
          <p:pic>
            <p:nvPicPr>
              <p:cNvPr id="6" name="Google Shape;181;p25">
                <a:extLst>
                  <a:ext uri="{FF2B5EF4-FFF2-40B4-BE49-F238E27FC236}">
                    <a16:creationId xmlns:a16="http://schemas.microsoft.com/office/drawing/2014/main" id="{739FCC05-ADD4-6E8F-D35D-D9814E893D08}"/>
                  </a:ext>
                </a:extLst>
              </p:cNvPr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5217729" y="1712488"/>
                <a:ext cx="3191921" cy="327599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" name="Google Shape;182;p25">
                <a:extLst>
                  <a:ext uri="{FF2B5EF4-FFF2-40B4-BE49-F238E27FC236}">
                    <a16:creationId xmlns:a16="http://schemas.microsoft.com/office/drawing/2014/main" id="{B31BAC59-211A-274E-331E-515574A38B21}"/>
                  </a:ext>
                </a:extLst>
              </p:cNvPr>
              <p:cNvSpPr/>
              <p:nvPr/>
            </p:nvSpPr>
            <p:spPr>
              <a:xfrm>
                <a:off x="5219700" y="1704975"/>
                <a:ext cx="3181200" cy="3283500"/>
              </a:xfrm>
              <a:prstGeom prst="rect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" name="Google Shape;188;p25">
              <a:extLst>
                <a:ext uri="{FF2B5EF4-FFF2-40B4-BE49-F238E27FC236}">
                  <a16:creationId xmlns:a16="http://schemas.microsoft.com/office/drawing/2014/main" id="{DB4AE9B5-8E77-AA93-63A4-8174BA98982B}"/>
                </a:ext>
              </a:extLst>
            </p:cNvPr>
            <p:cNvSpPr txBox="1"/>
            <p:nvPr/>
          </p:nvSpPr>
          <p:spPr>
            <a:xfrm>
              <a:off x="5095204" y="1599219"/>
              <a:ext cx="3953173" cy="6155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r>
                <a:rPr lang="en" dirty="0"/>
                <a:t>Construct a model of </a:t>
              </a:r>
              <a:r>
                <a:rPr lang="en-US" dirty="0">
                  <a:solidFill>
                    <a:srgbClr val="7030A0"/>
                  </a:solidFill>
                </a:rPr>
                <a:t>how a human acquires and moves energy from the environment.</a:t>
              </a:r>
              <a:endParaRPr dirty="0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059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>
            <a:spLocks noGrp="1"/>
          </p:cNvSpPr>
          <p:nvPr>
            <p:ph type="title"/>
          </p:nvPr>
        </p:nvSpPr>
        <p:spPr>
          <a:xfrm>
            <a:off x="1582325" y="445025"/>
            <a:ext cx="7250100" cy="572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Identify and describe the system of interest</a:t>
            </a:r>
            <a:endParaRPr b="1"/>
          </a:p>
        </p:txBody>
      </p:sp>
      <p:sp>
        <p:nvSpPr>
          <p:cNvPr id="187" name="Google Shape;187;p25"/>
          <p:cNvSpPr txBox="1">
            <a:spLocks noGrp="1"/>
          </p:cNvSpPr>
          <p:nvPr>
            <p:ph type="title"/>
          </p:nvPr>
        </p:nvSpPr>
        <p:spPr>
          <a:xfrm>
            <a:off x="317225" y="445025"/>
            <a:ext cx="1325700" cy="5727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Level 1</a:t>
            </a:r>
            <a:endParaRPr b="1" dirty="0"/>
          </a:p>
        </p:txBody>
      </p:sp>
      <p:sp>
        <p:nvSpPr>
          <p:cNvPr id="188" name="Google Shape;188;p25"/>
          <p:cNvSpPr txBox="1"/>
          <p:nvPr/>
        </p:nvSpPr>
        <p:spPr>
          <a:xfrm>
            <a:off x="317225" y="1097581"/>
            <a:ext cx="60717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/>
              <a:t>Typical task. </a:t>
            </a:r>
            <a:r>
              <a:rPr lang="en" dirty="0"/>
              <a:t>Construct a model of [Function X] in [System Y]</a:t>
            </a:r>
            <a:endParaRPr dirty="0"/>
          </a:p>
        </p:txBody>
      </p:sp>
      <p:sp>
        <p:nvSpPr>
          <p:cNvPr id="14" name="Google Shape;188;p25">
            <a:extLst>
              <a:ext uri="{FF2B5EF4-FFF2-40B4-BE49-F238E27FC236}">
                <a16:creationId xmlns:a16="http://schemas.microsoft.com/office/drawing/2014/main" id="{4117B558-758E-225C-40D3-FADACE7B5D99}"/>
              </a:ext>
            </a:extLst>
          </p:cNvPr>
          <p:cNvSpPr txBox="1"/>
          <p:nvPr/>
        </p:nvSpPr>
        <p:spPr>
          <a:xfrm>
            <a:off x="317225" y="1727411"/>
            <a:ext cx="8515200" cy="147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/>
              <a:t>Alternative tasks</a:t>
            </a:r>
          </a:p>
          <a:p>
            <a:pPr marL="285750" lvl="0" indent="-285750">
              <a:buFontTx/>
              <a:buChar char="-"/>
            </a:pPr>
            <a:r>
              <a:rPr lang="en-US" dirty="0"/>
              <a:t>1a: Make a list of the structures that are most relevant for explaining [a given system function]</a:t>
            </a:r>
          </a:p>
          <a:p>
            <a:pPr marL="285750" lvl="0" indent="-285750">
              <a:buFontTx/>
              <a:buChar char="-"/>
            </a:pPr>
            <a:r>
              <a:rPr lang="en-US" dirty="0"/>
              <a:t>1b: Write a short sentence or phrase that describes how each pair of structures are related to each other</a:t>
            </a:r>
          </a:p>
          <a:p>
            <a:pPr marL="285750" lvl="0" indent="-285750">
              <a:buFontTx/>
              <a:buChar char="-"/>
            </a:pPr>
            <a:r>
              <a:rPr lang="en-US" dirty="0"/>
              <a:t>1c: Explain how [system] performs [function]</a:t>
            </a:r>
            <a:r>
              <a:rPr lang="en" dirty="0"/>
              <a:t>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" i="1" dirty="0"/>
          </a:p>
        </p:txBody>
      </p:sp>
    </p:spTree>
    <p:extLst>
      <p:ext uri="{BB962C8B-B14F-4D97-AF65-F5344CB8AC3E}">
        <p14:creationId xmlns:p14="http://schemas.microsoft.com/office/powerpoint/2010/main" val="122796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6"/>
          <p:cNvSpPr txBox="1">
            <a:spLocks noGrp="1"/>
          </p:cNvSpPr>
          <p:nvPr>
            <p:ph type="title"/>
          </p:nvPr>
        </p:nvSpPr>
        <p:spPr>
          <a:xfrm>
            <a:off x="1582325" y="445025"/>
            <a:ext cx="7250100" cy="572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Analyzing and reasoning about relationships</a:t>
            </a:r>
            <a:endParaRPr b="1"/>
          </a:p>
        </p:txBody>
      </p:sp>
      <p:sp>
        <p:nvSpPr>
          <p:cNvPr id="197" name="Google Shape;197;p26"/>
          <p:cNvSpPr txBox="1">
            <a:spLocks noGrp="1"/>
          </p:cNvSpPr>
          <p:nvPr>
            <p:ph type="body" idx="1"/>
          </p:nvPr>
        </p:nvSpPr>
        <p:spPr>
          <a:xfrm>
            <a:off x="1642925" y="1017725"/>
            <a:ext cx="7189500" cy="75111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Characterize the </a:t>
            </a:r>
            <a:r>
              <a:rPr lang="en" b="1" dirty="0">
                <a:solidFill>
                  <a:schemeClr val="dk1"/>
                </a:solidFill>
              </a:rPr>
              <a:t>qualitative</a:t>
            </a:r>
            <a:r>
              <a:rPr lang="en" dirty="0">
                <a:solidFill>
                  <a:schemeClr val="dk1"/>
                </a:solidFill>
              </a:rPr>
              <a:t> nature of relationships (e.g., structural, mechanistic, static, dynamic, within-scale or </a:t>
            </a:r>
            <a:r>
              <a:rPr lang="en" dirty="0" err="1">
                <a:solidFill>
                  <a:schemeClr val="dk1"/>
                </a:solidFill>
              </a:rPr>
              <a:t>transcalar</a:t>
            </a:r>
            <a:r>
              <a:rPr lang="en" dirty="0">
                <a:solidFill>
                  <a:schemeClr val="dk1"/>
                </a:solidFill>
              </a:rPr>
              <a:t>).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98" name="Google Shape;198;p26"/>
          <p:cNvSpPr txBox="1">
            <a:spLocks noGrp="1"/>
          </p:cNvSpPr>
          <p:nvPr>
            <p:ph type="title"/>
          </p:nvPr>
        </p:nvSpPr>
        <p:spPr>
          <a:xfrm>
            <a:off x="317225" y="445025"/>
            <a:ext cx="1325700" cy="5727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Level 2</a:t>
            </a:r>
            <a:endParaRPr b="1" dirty="0"/>
          </a:p>
        </p:txBody>
      </p:sp>
      <p:sp>
        <p:nvSpPr>
          <p:cNvPr id="199" name="Google Shape;199;p26"/>
          <p:cNvSpPr txBox="1">
            <a:spLocks noGrp="1"/>
          </p:cNvSpPr>
          <p:nvPr>
            <p:ph type="body" idx="1"/>
          </p:nvPr>
        </p:nvSpPr>
        <p:spPr>
          <a:xfrm>
            <a:off x="1642925" y="1769454"/>
            <a:ext cx="7189500" cy="80229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Reason about the </a:t>
            </a:r>
            <a:r>
              <a:rPr lang="en" b="1" dirty="0">
                <a:solidFill>
                  <a:schemeClr val="dk1"/>
                </a:solidFill>
              </a:rPr>
              <a:t>quantitative</a:t>
            </a:r>
            <a:r>
              <a:rPr lang="en" dirty="0">
                <a:solidFill>
                  <a:schemeClr val="dk1"/>
                </a:solidFill>
              </a:rPr>
              <a:t> (or relative quantitative) properties of relationships (e.g., speed, magnitude, rates of reactions).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00" name="Google Shape;200;p26"/>
          <p:cNvSpPr txBox="1">
            <a:spLocks noGrp="1"/>
          </p:cNvSpPr>
          <p:nvPr>
            <p:ph type="body" idx="1"/>
          </p:nvPr>
        </p:nvSpPr>
        <p:spPr>
          <a:xfrm>
            <a:off x="1642925" y="2571750"/>
            <a:ext cx="7189500" cy="1099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Predict and explain </a:t>
            </a:r>
            <a:r>
              <a:rPr lang="en" b="1" i="1" dirty="0">
                <a:solidFill>
                  <a:schemeClr val="dk1"/>
                </a:solidFill>
              </a:rPr>
              <a:t>direct</a:t>
            </a:r>
            <a:r>
              <a:rPr lang="en" b="1" dirty="0">
                <a:solidFill>
                  <a:schemeClr val="dk1"/>
                </a:solidFill>
              </a:rPr>
              <a:t> effects</a:t>
            </a:r>
            <a:r>
              <a:rPr lang="en" dirty="0">
                <a:solidFill>
                  <a:schemeClr val="dk1"/>
                </a:solidFill>
              </a:rPr>
              <a:t> of relationships on system structures (e.g., positive and negative impacts of one structure on another).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AFD375-A8AA-5EDB-9251-CF62D0CD5A51}"/>
              </a:ext>
            </a:extLst>
          </p:cNvPr>
          <p:cNvSpPr txBox="1"/>
          <p:nvPr/>
        </p:nvSpPr>
        <p:spPr>
          <a:xfrm>
            <a:off x="1666959" y="4070293"/>
            <a:ext cx="5810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How do students demonstrate these skills?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7"/>
          <p:cNvSpPr txBox="1">
            <a:spLocks noGrp="1"/>
          </p:cNvSpPr>
          <p:nvPr>
            <p:ph type="title"/>
          </p:nvPr>
        </p:nvSpPr>
        <p:spPr>
          <a:xfrm>
            <a:off x="1582325" y="445025"/>
            <a:ext cx="7250100" cy="572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Analyzing and reasoning about relationships</a:t>
            </a:r>
            <a:endParaRPr b="1"/>
          </a:p>
        </p:txBody>
      </p:sp>
      <p:sp>
        <p:nvSpPr>
          <p:cNvPr id="206" name="Google Shape;206;p27"/>
          <p:cNvSpPr txBox="1">
            <a:spLocks noGrp="1"/>
          </p:cNvSpPr>
          <p:nvPr>
            <p:ph type="title"/>
          </p:nvPr>
        </p:nvSpPr>
        <p:spPr>
          <a:xfrm>
            <a:off x="317225" y="445025"/>
            <a:ext cx="1325700" cy="5727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Level 2</a:t>
            </a:r>
            <a:endParaRPr b="1" dirty="0"/>
          </a:p>
        </p:txBody>
      </p:sp>
      <p:sp>
        <p:nvSpPr>
          <p:cNvPr id="207" name="Google Shape;207;p27"/>
          <p:cNvSpPr txBox="1"/>
          <p:nvPr/>
        </p:nvSpPr>
        <p:spPr>
          <a:xfrm>
            <a:off x="4140650" y="1941300"/>
            <a:ext cx="4691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the winter of 2015, the wolf population was estimated at 3 individuals. Biologists believe the wolf population in Isle Royale will soon be extirpated (locally extinct).</a:t>
            </a:r>
            <a:endParaRPr/>
          </a:p>
        </p:txBody>
      </p:sp>
      <p:sp>
        <p:nvSpPr>
          <p:cNvPr id="208" name="Google Shape;208;p27"/>
          <p:cNvSpPr txBox="1"/>
          <p:nvPr/>
        </p:nvSpPr>
        <p:spPr>
          <a:xfrm>
            <a:off x="4140650" y="1936500"/>
            <a:ext cx="46911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Level 2c. Predict and explain direct effects</a:t>
            </a: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Predict the impact of wolf extirpation on the moose population. Briefly explain your reasoning.</a:t>
            </a:r>
            <a:endParaRPr/>
          </a:p>
        </p:txBody>
      </p:sp>
      <p:grpSp>
        <p:nvGrpSpPr>
          <p:cNvPr id="209" name="Google Shape;209;p27"/>
          <p:cNvGrpSpPr/>
          <p:nvPr/>
        </p:nvGrpSpPr>
        <p:grpSpPr>
          <a:xfrm>
            <a:off x="348261" y="2146463"/>
            <a:ext cx="3422480" cy="1488657"/>
            <a:chOff x="2121900" y="2238800"/>
            <a:chExt cx="4702500" cy="1888200"/>
          </a:xfrm>
        </p:grpSpPr>
        <p:pic>
          <p:nvPicPr>
            <p:cNvPr id="210" name="Google Shape;210;p27"/>
            <p:cNvPicPr preferRelativeResize="0"/>
            <p:nvPr/>
          </p:nvPicPr>
          <p:blipFill rotWithShape="1">
            <a:blip r:embed="rId3">
              <a:alphaModFix/>
            </a:blip>
            <a:srcRect l="50444" t="33831" r="21529" b="11628"/>
            <a:stretch/>
          </p:blipFill>
          <p:spPr>
            <a:xfrm rot="5400000">
              <a:off x="3541101" y="843153"/>
              <a:ext cx="1860250" cy="46806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1" name="Google Shape;211;p27"/>
            <p:cNvSpPr/>
            <p:nvPr/>
          </p:nvSpPr>
          <p:spPr>
            <a:xfrm>
              <a:off x="2121900" y="2238800"/>
              <a:ext cx="4702500" cy="18882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2" name="Google Shape;212;p27"/>
          <p:cNvSpPr/>
          <p:nvPr/>
        </p:nvSpPr>
        <p:spPr>
          <a:xfrm>
            <a:off x="2350250" y="2827775"/>
            <a:ext cx="1363200" cy="409500"/>
          </a:xfrm>
          <a:prstGeom prst="rect">
            <a:avLst/>
          </a:prstGeom>
          <a:noFill/>
          <a:ln w="2857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A4D395-96A2-0A3B-80A6-C29C2F7C6DC8}"/>
              </a:ext>
            </a:extLst>
          </p:cNvPr>
          <p:cNvSpPr txBox="1"/>
          <p:nvPr/>
        </p:nvSpPr>
        <p:spPr>
          <a:xfrm>
            <a:off x="347705" y="1882526"/>
            <a:ext cx="11782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Isle Royale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8"/>
          <p:cNvSpPr txBox="1">
            <a:spLocks noGrp="1"/>
          </p:cNvSpPr>
          <p:nvPr>
            <p:ph type="title"/>
          </p:nvPr>
        </p:nvSpPr>
        <p:spPr>
          <a:xfrm>
            <a:off x="1582325" y="445025"/>
            <a:ext cx="7250100" cy="572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en" sz="2278" b="1"/>
              <a:t>Analyzing and reasoning about the whole system</a:t>
            </a:r>
            <a:endParaRPr sz="2278" b="1"/>
          </a:p>
        </p:txBody>
      </p:sp>
      <p:sp>
        <p:nvSpPr>
          <p:cNvPr id="218" name="Google Shape;218;p28"/>
          <p:cNvSpPr txBox="1">
            <a:spLocks noGrp="1"/>
          </p:cNvSpPr>
          <p:nvPr>
            <p:ph type="body" idx="1"/>
          </p:nvPr>
        </p:nvSpPr>
        <p:spPr>
          <a:xfrm>
            <a:off x="1642925" y="1017725"/>
            <a:ext cx="7189500" cy="78109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Analyze a system to describe </a:t>
            </a:r>
            <a:r>
              <a:rPr lang="en" b="1" i="1" dirty="0">
                <a:solidFill>
                  <a:schemeClr val="dk1"/>
                </a:solidFill>
              </a:rPr>
              <a:t>indirect</a:t>
            </a:r>
            <a:r>
              <a:rPr lang="en" b="1" dirty="0">
                <a:solidFill>
                  <a:schemeClr val="dk1"/>
                </a:solidFill>
              </a:rPr>
              <a:t> effects</a:t>
            </a:r>
            <a:r>
              <a:rPr lang="en" dirty="0">
                <a:solidFill>
                  <a:schemeClr val="dk1"/>
                </a:solidFill>
              </a:rPr>
              <a:t> and feedback loops (both negative and positive).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19" name="Google Shape;219;p28"/>
          <p:cNvSpPr txBox="1">
            <a:spLocks noGrp="1"/>
          </p:cNvSpPr>
          <p:nvPr>
            <p:ph type="title"/>
          </p:nvPr>
        </p:nvSpPr>
        <p:spPr>
          <a:xfrm>
            <a:off x="317225" y="445025"/>
            <a:ext cx="1325700" cy="5727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Level 3</a:t>
            </a:r>
            <a:endParaRPr b="1" dirty="0"/>
          </a:p>
        </p:txBody>
      </p:sp>
      <p:sp>
        <p:nvSpPr>
          <p:cNvPr id="220" name="Google Shape;220;p28"/>
          <p:cNvSpPr txBox="1">
            <a:spLocks noGrp="1"/>
          </p:cNvSpPr>
          <p:nvPr>
            <p:ph type="body" idx="1"/>
          </p:nvPr>
        </p:nvSpPr>
        <p:spPr>
          <a:xfrm>
            <a:off x="1642925" y="1798820"/>
            <a:ext cx="7189500" cy="1099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Explain </a:t>
            </a:r>
            <a:r>
              <a:rPr lang="en" b="1" dirty="0">
                <a:solidFill>
                  <a:schemeClr val="dk1"/>
                </a:solidFill>
              </a:rPr>
              <a:t>emergent biological phenomena</a:t>
            </a:r>
            <a:r>
              <a:rPr lang="en" dirty="0">
                <a:solidFill>
                  <a:schemeClr val="dk1"/>
                </a:solidFill>
              </a:rPr>
              <a:t> based on broad principles of biology and on knowledge and understanding of specific properties of systems.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21" name="Google Shape;221;p28"/>
          <p:cNvSpPr txBox="1">
            <a:spLocks noGrp="1"/>
          </p:cNvSpPr>
          <p:nvPr>
            <p:ph type="body" idx="1"/>
          </p:nvPr>
        </p:nvSpPr>
        <p:spPr>
          <a:xfrm>
            <a:off x="1642925" y="2898020"/>
            <a:ext cx="7189500" cy="140834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Predict and explain </a:t>
            </a:r>
            <a:r>
              <a:rPr lang="en" b="1" dirty="0">
                <a:solidFill>
                  <a:schemeClr val="dk1"/>
                </a:solidFill>
              </a:rPr>
              <a:t>consequences to system function</a:t>
            </a:r>
            <a:r>
              <a:rPr lang="en" dirty="0">
                <a:solidFill>
                  <a:schemeClr val="dk1"/>
                </a:solidFill>
              </a:rPr>
              <a:t> resulting from changes to system boundaries, structures, or relationships (perturbations or disturbances, rate changes of dynamic processes, feedback, etc.).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C8B9E4-0A73-2E51-9D94-35AC62004A79}"/>
              </a:ext>
            </a:extLst>
          </p:cNvPr>
          <p:cNvSpPr txBox="1"/>
          <p:nvPr/>
        </p:nvSpPr>
        <p:spPr>
          <a:xfrm>
            <a:off x="1666959" y="4523445"/>
            <a:ext cx="5810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How do students demonstrate these skills?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9"/>
          <p:cNvSpPr txBox="1">
            <a:spLocks noGrp="1"/>
          </p:cNvSpPr>
          <p:nvPr>
            <p:ph type="title"/>
          </p:nvPr>
        </p:nvSpPr>
        <p:spPr>
          <a:xfrm>
            <a:off x="1582325" y="445025"/>
            <a:ext cx="7250100" cy="572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en" sz="2278" b="1"/>
              <a:t>Analyzing and reasoning about the whole system</a:t>
            </a:r>
            <a:endParaRPr sz="2278" b="1"/>
          </a:p>
        </p:txBody>
      </p:sp>
      <p:sp>
        <p:nvSpPr>
          <p:cNvPr id="227" name="Google Shape;227;p29"/>
          <p:cNvSpPr txBox="1">
            <a:spLocks noGrp="1"/>
          </p:cNvSpPr>
          <p:nvPr>
            <p:ph type="title"/>
          </p:nvPr>
        </p:nvSpPr>
        <p:spPr>
          <a:xfrm>
            <a:off x="317225" y="445025"/>
            <a:ext cx="1325700" cy="5727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Level 3</a:t>
            </a:r>
            <a:endParaRPr b="1" dirty="0"/>
          </a:p>
        </p:txBody>
      </p:sp>
      <p:sp>
        <p:nvSpPr>
          <p:cNvPr id="228" name="Google Shape;228;p29"/>
          <p:cNvSpPr txBox="1"/>
          <p:nvPr/>
        </p:nvSpPr>
        <p:spPr>
          <a:xfrm>
            <a:off x="4033200" y="3628425"/>
            <a:ext cx="51108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i="1" dirty="0">
                <a:solidFill>
                  <a:schemeClr val="dk1"/>
                </a:solidFill>
              </a:rPr>
              <a:t>Level 3c. Predict and explain consequences of perturbations</a:t>
            </a:r>
            <a:endParaRPr i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might the loss of wolves impact the movement and storage of carbon in the Isle Royale ecosystem?</a:t>
            </a:r>
            <a:endParaRPr dirty="0"/>
          </a:p>
        </p:txBody>
      </p:sp>
      <p:sp>
        <p:nvSpPr>
          <p:cNvPr id="229" name="Google Shape;229;p29"/>
          <p:cNvSpPr txBox="1"/>
          <p:nvPr/>
        </p:nvSpPr>
        <p:spPr>
          <a:xfrm>
            <a:off x="4033200" y="1627575"/>
            <a:ext cx="4799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the winter of 2015, the wolf population was estimated at 3 individuals. Biologists believe the wolf population in Isle Royale will soon be extirpated (locally extinct).</a:t>
            </a:r>
            <a:endParaRPr/>
          </a:p>
        </p:txBody>
      </p:sp>
      <p:sp>
        <p:nvSpPr>
          <p:cNvPr id="230" name="Google Shape;230;p29"/>
          <p:cNvSpPr txBox="1"/>
          <p:nvPr/>
        </p:nvSpPr>
        <p:spPr>
          <a:xfrm>
            <a:off x="4033200" y="2735702"/>
            <a:ext cx="4799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Level 3a. Predict and explain indirect effects</a:t>
            </a: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Predict the impact of wolf extirpation on the fir tree population. Briefly explain your reasoning.</a:t>
            </a:r>
            <a:endParaRPr/>
          </a:p>
        </p:txBody>
      </p:sp>
      <p:grpSp>
        <p:nvGrpSpPr>
          <p:cNvPr id="231" name="Google Shape;231;p29"/>
          <p:cNvGrpSpPr/>
          <p:nvPr/>
        </p:nvGrpSpPr>
        <p:grpSpPr>
          <a:xfrm>
            <a:off x="348261" y="2146463"/>
            <a:ext cx="3422480" cy="1488657"/>
            <a:chOff x="2121900" y="2238800"/>
            <a:chExt cx="4702500" cy="1888200"/>
          </a:xfrm>
        </p:grpSpPr>
        <p:pic>
          <p:nvPicPr>
            <p:cNvPr id="232" name="Google Shape;232;p29"/>
            <p:cNvPicPr preferRelativeResize="0"/>
            <p:nvPr/>
          </p:nvPicPr>
          <p:blipFill rotWithShape="1">
            <a:blip r:embed="rId3">
              <a:alphaModFix/>
            </a:blip>
            <a:srcRect l="50444" t="33831" r="21529" b="11628"/>
            <a:stretch/>
          </p:blipFill>
          <p:spPr>
            <a:xfrm rot="5400000">
              <a:off x="3541101" y="843153"/>
              <a:ext cx="1860250" cy="46806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3" name="Google Shape;233;p29"/>
            <p:cNvSpPr/>
            <p:nvPr/>
          </p:nvSpPr>
          <p:spPr>
            <a:xfrm>
              <a:off x="2121900" y="2238800"/>
              <a:ext cx="4702500" cy="18882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4" name="Google Shape;234;p29"/>
          <p:cNvSpPr/>
          <p:nvPr/>
        </p:nvSpPr>
        <p:spPr>
          <a:xfrm>
            <a:off x="1433000" y="2800800"/>
            <a:ext cx="2253300" cy="485700"/>
          </a:xfrm>
          <a:prstGeom prst="rect">
            <a:avLst/>
          </a:prstGeom>
          <a:noFill/>
          <a:ln w="2857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B5EA3E-18D7-DE83-D119-B263039091E2}"/>
              </a:ext>
            </a:extLst>
          </p:cNvPr>
          <p:cNvSpPr txBox="1"/>
          <p:nvPr/>
        </p:nvSpPr>
        <p:spPr>
          <a:xfrm>
            <a:off x="347705" y="1882526"/>
            <a:ext cx="11782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Isle Royale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does biology need a unifying paradigm?</a:t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170125"/>
            <a:ext cx="1741553" cy="98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4356" y="1343808"/>
            <a:ext cx="2571750" cy="633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93148" y="1236800"/>
            <a:ext cx="1846426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46173" y="1236800"/>
            <a:ext cx="1921627" cy="8477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" name="Google Shape;65;p14"/>
          <p:cNvGrpSpPr/>
          <p:nvPr/>
        </p:nvGrpSpPr>
        <p:grpSpPr>
          <a:xfrm>
            <a:off x="52100" y="4276374"/>
            <a:ext cx="8780200" cy="771525"/>
            <a:chOff x="52100" y="4276374"/>
            <a:chExt cx="8780200" cy="771525"/>
          </a:xfrm>
        </p:grpSpPr>
        <p:pic>
          <p:nvPicPr>
            <p:cNvPr id="66" name="Google Shape;66;p14"/>
            <p:cNvPicPr preferRelativeResize="0"/>
            <p:nvPr/>
          </p:nvPicPr>
          <p:blipFill rotWithShape="1">
            <a:blip r:embed="rId7">
              <a:alphaModFix/>
            </a:blip>
            <a:srcRect l="1136" t="45135" r="49434" b="-5"/>
            <a:stretch/>
          </p:blipFill>
          <p:spPr>
            <a:xfrm>
              <a:off x="52100" y="4293224"/>
              <a:ext cx="4519901" cy="737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Google Shape;67;p14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4724049" y="4276374"/>
              <a:ext cx="1857375" cy="77152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  <a:reflection endPos="30000" dist="38100" dir="5400000" fadeDir="5400012" sy="-100000" algn="bl" rotWithShape="0"/>
            </a:effectLst>
          </p:spPr>
        </p:pic>
        <p:pic>
          <p:nvPicPr>
            <p:cNvPr id="68" name="Google Shape;68;p14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6733472" y="4383499"/>
              <a:ext cx="2098828" cy="5572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9" name="Google Shape;69;p14"/>
          <p:cNvGrpSpPr/>
          <p:nvPr/>
        </p:nvGrpSpPr>
        <p:grpSpPr>
          <a:xfrm>
            <a:off x="241522" y="3313256"/>
            <a:ext cx="8695018" cy="847725"/>
            <a:chOff x="241522" y="3313256"/>
            <a:chExt cx="8695018" cy="847725"/>
          </a:xfrm>
        </p:grpSpPr>
        <p:pic>
          <p:nvPicPr>
            <p:cNvPr id="70" name="Google Shape;70;p14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6240966" y="3313256"/>
              <a:ext cx="2695575" cy="847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" name="Google Shape;71;p14"/>
            <p:cNvPicPr preferRelativeResize="0"/>
            <p:nvPr/>
          </p:nvPicPr>
          <p:blipFill rotWithShape="1">
            <a:blip r:embed="rId11">
              <a:alphaModFix/>
            </a:blip>
            <a:srcRect r="31829"/>
            <a:stretch/>
          </p:blipFill>
          <p:spPr>
            <a:xfrm>
              <a:off x="1994592" y="3368219"/>
              <a:ext cx="4023705" cy="737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" name="Google Shape;72;p14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241522" y="3337556"/>
              <a:ext cx="1530400" cy="7991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3" name="Google Shape;73;p14"/>
          <p:cNvGrpSpPr/>
          <p:nvPr/>
        </p:nvGrpSpPr>
        <p:grpSpPr>
          <a:xfrm>
            <a:off x="311700" y="2219275"/>
            <a:ext cx="8610297" cy="1018812"/>
            <a:chOff x="311700" y="2219275"/>
            <a:chExt cx="8610297" cy="1018812"/>
          </a:xfrm>
        </p:grpSpPr>
        <p:sp>
          <p:nvSpPr>
            <p:cNvPr id="74" name="Google Shape;74;p14"/>
            <p:cNvSpPr/>
            <p:nvPr/>
          </p:nvSpPr>
          <p:spPr>
            <a:xfrm>
              <a:off x="317725" y="2298800"/>
              <a:ext cx="1921500" cy="84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5" name="Google Shape;75;p14"/>
            <p:cNvGrpSpPr/>
            <p:nvPr/>
          </p:nvGrpSpPr>
          <p:grpSpPr>
            <a:xfrm>
              <a:off x="311700" y="2219275"/>
              <a:ext cx="8610297" cy="1018812"/>
              <a:chOff x="311700" y="2219275"/>
              <a:chExt cx="8610297" cy="1018812"/>
            </a:xfrm>
          </p:grpSpPr>
          <p:pic>
            <p:nvPicPr>
              <p:cNvPr id="76" name="Google Shape;76;p14"/>
              <p:cNvPicPr preferRelativeResize="0"/>
              <p:nvPr/>
            </p:nvPicPr>
            <p:blipFill>
              <a:blip r:embed="rId13">
                <a:alphaModFix/>
              </a:blip>
              <a:stretch>
                <a:fillRect/>
              </a:stretch>
            </p:blipFill>
            <p:spPr>
              <a:xfrm>
                <a:off x="311700" y="2332052"/>
                <a:ext cx="1857375" cy="79325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7" name="Google Shape;77;p14"/>
              <p:cNvPicPr preferRelativeResize="0"/>
              <p:nvPr/>
            </p:nvPicPr>
            <p:blipFill>
              <a:blip r:embed="rId14">
                <a:alphaModFix/>
              </a:blip>
              <a:stretch>
                <a:fillRect/>
              </a:stretch>
            </p:blipFill>
            <p:spPr>
              <a:xfrm>
                <a:off x="3138212" y="2238144"/>
                <a:ext cx="1029100" cy="9810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8" name="Google Shape;78;p14"/>
              <p:cNvPicPr preferRelativeResize="0"/>
              <p:nvPr/>
            </p:nvPicPr>
            <p:blipFill>
              <a:blip r:embed="rId15">
                <a:alphaModFix/>
              </a:blip>
              <a:stretch>
                <a:fillRect/>
              </a:stretch>
            </p:blipFill>
            <p:spPr>
              <a:xfrm>
                <a:off x="7892897" y="2219275"/>
                <a:ext cx="1029100" cy="101881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9" name="Google Shape;79;p14"/>
              <p:cNvPicPr preferRelativeResize="0"/>
              <p:nvPr/>
            </p:nvPicPr>
            <p:blipFill>
              <a:blip r:embed="rId16">
                <a:alphaModFix/>
              </a:blip>
              <a:stretch>
                <a:fillRect/>
              </a:stretch>
            </p:blipFill>
            <p:spPr>
              <a:xfrm>
                <a:off x="4326526" y="2409608"/>
                <a:ext cx="1914442" cy="63814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0" name="Google Shape;80;p14"/>
              <p:cNvPicPr preferRelativeResize="0"/>
              <p:nvPr/>
            </p:nvPicPr>
            <p:blipFill>
              <a:blip r:embed="rId17">
                <a:alphaModFix/>
              </a:blip>
              <a:stretch>
                <a:fillRect/>
              </a:stretch>
            </p:blipFill>
            <p:spPr>
              <a:xfrm>
                <a:off x="6400182" y="2450039"/>
                <a:ext cx="1333500" cy="55728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1" name="Google Shape;81;p14"/>
              <p:cNvPicPr preferRelativeResize="0"/>
              <p:nvPr/>
            </p:nvPicPr>
            <p:blipFill>
              <a:blip r:embed="rId18">
                <a:alphaModFix/>
              </a:blip>
              <a:stretch>
                <a:fillRect/>
              </a:stretch>
            </p:blipFill>
            <p:spPr>
              <a:xfrm>
                <a:off x="2328289" y="2589244"/>
                <a:ext cx="650708" cy="2788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0"/>
          <p:cNvSpPr txBox="1">
            <a:spLocks noGrp="1"/>
          </p:cNvSpPr>
          <p:nvPr>
            <p:ph type="title"/>
          </p:nvPr>
        </p:nvSpPr>
        <p:spPr>
          <a:xfrm>
            <a:off x="1582325" y="445025"/>
            <a:ext cx="7250100" cy="572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Reasoning across multiple systems</a:t>
            </a:r>
            <a:endParaRPr b="1" dirty="0"/>
          </a:p>
        </p:txBody>
      </p:sp>
      <p:sp>
        <p:nvSpPr>
          <p:cNvPr id="240" name="Google Shape;240;p30"/>
          <p:cNvSpPr txBox="1">
            <a:spLocks noGrp="1"/>
          </p:cNvSpPr>
          <p:nvPr>
            <p:ph type="body" idx="1"/>
          </p:nvPr>
        </p:nvSpPr>
        <p:spPr>
          <a:xfrm>
            <a:off x="1642925" y="1017725"/>
            <a:ext cx="7189500" cy="1099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Recognize patterns</a:t>
            </a:r>
            <a:r>
              <a:rPr lang="en">
                <a:solidFill>
                  <a:schemeClr val="dk1"/>
                </a:solidFill>
              </a:rPr>
              <a:t> across systems in order to make generalizations about systems with similar underlying structure or function.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41" name="Google Shape;241;p30"/>
          <p:cNvSpPr txBox="1">
            <a:spLocks noGrp="1"/>
          </p:cNvSpPr>
          <p:nvPr>
            <p:ph type="title"/>
          </p:nvPr>
        </p:nvSpPr>
        <p:spPr>
          <a:xfrm>
            <a:off x="317225" y="445025"/>
            <a:ext cx="1325700" cy="5727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Level 4</a:t>
            </a:r>
            <a:endParaRPr b="1" dirty="0"/>
          </a:p>
        </p:txBody>
      </p:sp>
      <p:sp>
        <p:nvSpPr>
          <p:cNvPr id="242" name="Google Shape;242;p30"/>
          <p:cNvSpPr txBox="1">
            <a:spLocks noGrp="1"/>
          </p:cNvSpPr>
          <p:nvPr>
            <p:ph type="body" idx="1"/>
          </p:nvPr>
        </p:nvSpPr>
        <p:spPr>
          <a:xfrm>
            <a:off x="1642925" y="2116925"/>
            <a:ext cx="7189500" cy="1182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Identify </a:t>
            </a:r>
            <a:r>
              <a:rPr lang="en" b="1">
                <a:solidFill>
                  <a:schemeClr val="dk1"/>
                </a:solidFill>
              </a:rPr>
              <a:t>how systems intersect</a:t>
            </a:r>
            <a:r>
              <a:rPr lang="en">
                <a:solidFill>
                  <a:schemeClr val="dk1"/>
                </a:solidFill>
              </a:rPr>
              <a:t> in order to explain the ways that one system’s function can impact another system at the </a:t>
            </a:r>
            <a:r>
              <a:rPr lang="en" b="1" i="1">
                <a:solidFill>
                  <a:schemeClr val="dk1"/>
                </a:solidFill>
              </a:rPr>
              <a:t>same</a:t>
            </a:r>
            <a:r>
              <a:rPr lang="en">
                <a:solidFill>
                  <a:schemeClr val="dk1"/>
                </a:solidFill>
              </a:rPr>
              <a:t> level of biological organization.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43" name="Google Shape;243;p30"/>
          <p:cNvSpPr txBox="1">
            <a:spLocks noGrp="1"/>
          </p:cNvSpPr>
          <p:nvPr>
            <p:ph type="body" idx="1"/>
          </p:nvPr>
        </p:nvSpPr>
        <p:spPr>
          <a:xfrm>
            <a:off x="1642925" y="3299125"/>
            <a:ext cx="7189500" cy="1182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Identify </a:t>
            </a:r>
            <a:r>
              <a:rPr lang="en" b="1">
                <a:solidFill>
                  <a:schemeClr val="dk1"/>
                </a:solidFill>
              </a:rPr>
              <a:t>how systems intersect</a:t>
            </a:r>
            <a:r>
              <a:rPr lang="en">
                <a:solidFill>
                  <a:schemeClr val="dk1"/>
                </a:solidFill>
              </a:rPr>
              <a:t> in order to explain the ways that one system’s function can impact another system </a:t>
            </a:r>
            <a:r>
              <a:rPr lang="en" b="1" i="1">
                <a:solidFill>
                  <a:schemeClr val="dk1"/>
                </a:solidFill>
              </a:rPr>
              <a:t>across</a:t>
            </a:r>
            <a:r>
              <a:rPr lang="en">
                <a:solidFill>
                  <a:schemeClr val="dk1"/>
                </a:solidFill>
              </a:rPr>
              <a:t> biological levels of organization.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D9015A-FE06-E511-1CB2-C99D179AF428}"/>
              </a:ext>
            </a:extLst>
          </p:cNvPr>
          <p:cNvSpPr txBox="1"/>
          <p:nvPr/>
        </p:nvSpPr>
        <p:spPr>
          <a:xfrm>
            <a:off x="1666959" y="4620549"/>
            <a:ext cx="5810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How do students demonstrate these skills?</a:t>
            </a:r>
          </a:p>
        </p:txBody>
      </p:sp>
      <p:sp>
        <p:nvSpPr>
          <p:cNvPr id="2" name="5-Point Star 1">
            <a:extLst>
              <a:ext uri="{FF2B5EF4-FFF2-40B4-BE49-F238E27FC236}">
                <a16:creationId xmlns:a16="http://schemas.microsoft.com/office/drawing/2014/main" id="{88CED2F9-B627-4CD5-096E-C871C5F02CF2}"/>
              </a:ext>
            </a:extLst>
          </p:cNvPr>
          <p:cNvSpPr/>
          <p:nvPr/>
        </p:nvSpPr>
        <p:spPr>
          <a:xfrm rot="20364742">
            <a:off x="60489" y="95003"/>
            <a:ext cx="502172" cy="498763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1"/>
          <p:cNvSpPr txBox="1">
            <a:spLocks noGrp="1"/>
          </p:cNvSpPr>
          <p:nvPr>
            <p:ph type="title"/>
          </p:nvPr>
        </p:nvSpPr>
        <p:spPr>
          <a:xfrm>
            <a:off x="1582325" y="445025"/>
            <a:ext cx="7250100" cy="572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Reasoning across multiple systems</a:t>
            </a:r>
            <a:endParaRPr b="1" dirty="0"/>
          </a:p>
        </p:txBody>
      </p:sp>
      <p:sp>
        <p:nvSpPr>
          <p:cNvPr id="249" name="Google Shape;249;p31"/>
          <p:cNvSpPr txBox="1">
            <a:spLocks noGrp="1"/>
          </p:cNvSpPr>
          <p:nvPr>
            <p:ph type="title"/>
          </p:nvPr>
        </p:nvSpPr>
        <p:spPr>
          <a:xfrm>
            <a:off x="317225" y="445025"/>
            <a:ext cx="1325700" cy="5727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Level 4</a:t>
            </a:r>
            <a:endParaRPr b="1"/>
          </a:p>
        </p:txBody>
      </p:sp>
      <p:pic>
        <p:nvPicPr>
          <p:cNvPr id="251" name="Google Shape;25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738" y="3042645"/>
            <a:ext cx="3178675" cy="15287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2" name="Google Shape;252;p31"/>
          <p:cNvGrpSpPr/>
          <p:nvPr/>
        </p:nvGrpSpPr>
        <p:grpSpPr>
          <a:xfrm>
            <a:off x="376836" y="1362063"/>
            <a:ext cx="3422480" cy="1488657"/>
            <a:chOff x="2121900" y="2238800"/>
            <a:chExt cx="4702500" cy="1888200"/>
          </a:xfrm>
        </p:grpSpPr>
        <p:pic>
          <p:nvPicPr>
            <p:cNvPr id="253" name="Google Shape;253;p31"/>
            <p:cNvPicPr preferRelativeResize="0"/>
            <p:nvPr/>
          </p:nvPicPr>
          <p:blipFill rotWithShape="1">
            <a:blip r:embed="rId4">
              <a:alphaModFix/>
            </a:blip>
            <a:srcRect l="50444" t="33831" r="21529" b="11628"/>
            <a:stretch/>
          </p:blipFill>
          <p:spPr>
            <a:xfrm rot="5400000">
              <a:off x="3541101" y="843153"/>
              <a:ext cx="1860250" cy="46806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4" name="Google Shape;254;p31"/>
            <p:cNvSpPr/>
            <p:nvPr/>
          </p:nvSpPr>
          <p:spPr>
            <a:xfrm>
              <a:off x="2121900" y="2238800"/>
              <a:ext cx="4702500" cy="18882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E5635DF-B77C-967F-D938-4C1CB0BEEC1B}"/>
              </a:ext>
            </a:extLst>
          </p:cNvPr>
          <p:cNvSpPr txBox="1"/>
          <p:nvPr/>
        </p:nvSpPr>
        <p:spPr>
          <a:xfrm>
            <a:off x="374035" y="1096823"/>
            <a:ext cx="1178240" cy="3385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Isle Royale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D8EB17-179A-A4C1-F509-FCD98BBCD92A}"/>
              </a:ext>
            </a:extLst>
          </p:cNvPr>
          <p:cNvSpPr txBox="1"/>
          <p:nvPr/>
        </p:nvSpPr>
        <p:spPr>
          <a:xfrm>
            <a:off x="4260425" y="1757232"/>
            <a:ext cx="43848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Isle Royale is surrounded by Lake Superior.</a:t>
            </a:r>
          </a:p>
          <a:p>
            <a:pPr lvl="0"/>
            <a:endParaRPr lang="en-US" dirty="0"/>
          </a:p>
          <a:p>
            <a:pPr lvl="0"/>
            <a:r>
              <a:rPr lang="en-US" i="1" dirty="0"/>
              <a:t>Level 1a, b, c. Identify and organize system components, relationships</a:t>
            </a:r>
          </a:p>
          <a:p>
            <a:pPr lvl="0"/>
            <a:r>
              <a:rPr lang="en-US" dirty="0"/>
              <a:t>Construct a model describing how carbon moves through Lake Superior.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5E984E-2F98-75FD-75E3-864CD56F5245}"/>
              </a:ext>
            </a:extLst>
          </p:cNvPr>
          <p:cNvSpPr txBox="1"/>
          <p:nvPr/>
        </p:nvSpPr>
        <p:spPr>
          <a:xfrm>
            <a:off x="4260425" y="3401556"/>
            <a:ext cx="4572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n-US" i="1" dirty="0">
                <a:solidFill>
                  <a:schemeClr val="dk1"/>
                </a:solidFill>
              </a:rPr>
              <a:t>Level 4a. Recognize patterns across systems</a:t>
            </a:r>
            <a:endParaRPr lang="en-US" dirty="0"/>
          </a:p>
          <a:p>
            <a:pPr lvl="0"/>
            <a:r>
              <a:rPr lang="en-US" dirty="0"/>
              <a:t>Briefly compare and contrast carbon movement in these two systems.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Systems &amp; ST as paradigm for instruction</a:t>
            </a:r>
            <a:endParaRPr dirty="0"/>
          </a:p>
        </p:txBody>
      </p:sp>
      <p:grpSp>
        <p:nvGrpSpPr>
          <p:cNvPr id="260" name="Google Shape;260;p32"/>
          <p:cNvGrpSpPr/>
          <p:nvPr/>
        </p:nvGrpSpPr>
        <p:grpSpPr>
          <a:xfrm>
            <a:off x="137170" y="1106018"/>
            <a:ext cx="8869678" cy="3468968"/>
            <a:chOff x="137170" y="1106018"/>
            <a:chExt cx="8869678" cy="3468968"/>
          </a:xfrm>
        </p:grpSpPr>
        <p:pic>
          <p:nvPicPr>
            <p:cNvPr id="261" name="Google Shape;261;p3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37170" y="1597178"/>
              <a:ext cx="8869678" cy="29778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2" name="Google Shape;262;p3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34238" y="1106018"/>
              <a:ext cx="1869025" cy="1975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3" name="Google Shape;263;p3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834122" y="2122803"/>
              <a:ext cx="2286000" cy="81381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64" name="Google Shape;264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42707" y="1726600"/>
            <a:ext cx="3352124" cy="214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2D5FD-010A-4C8D-53EA-5A284DCF8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Translating into practice</a:t>
            </a: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079329B-5553-E493-925F-E20E4425CD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-1" r="51" b="736"/>
          <a:stretch/>
        </p:blipFill>
        <p:spPr>
          <a:xfrm>
            <a:off x="311700" y="1017725"/>
            <a:ext cx="4937760" cy="3429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DC5E98-2C7C-8BF1-165F-6A39699304E6}"/>
              </a:ext>
            </a:extLst>
          </p:cNvPr>
          <p:cNvSpPr txBox="1"/>
          <p:nvPr/>
        </p:nvSpPr>
        <p:spPr>
          <a:xfrm>
            <a:off x="311700" y="4446725"/>
            <a:ext cx="1592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Momsen </a:t>
            </a:r>
            <a:r>
              <a:rPr lang="en-US" sz="1200" i="1" dirty="0"/>
              <a:t>et al</a:t>
            </a:r>
            <a:r>
              <a:rPr lang="en-US" sz="1200" dirty="0"/>
              <a:t> (2022)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5EC8A1C-AF71-FCAF-8454-85BF79F22FD8}"/>
              </a:ext>
            </a:extLst>
          </p:cNvPr>
          <p:cNvGrpSpPr/>
          <p:nvPr/>
        </p:nvGrpSpPr>
        <p:grpSpPr>
          <a:xfrm>
            <a:off x="5843016" y="3218061"/>
            <a:ext cx="2803490" cy="1536276"/>
            <a:chOff x="5843016" y="3218061"/>
            <a:chExt cx="2803490" cy="1536276"/>
          </a:xfrm>
        </p:grpSpPr>
        <p:pic>
          <p:nvPicPr>
            <p:cNvPr id="9" name="Google Shape;276;p34">
              <a:extLst>
                <a:ext uri="{FF2B5EF4-FFF2-40B4-BE49-F238E27FC236}">
                  <a16:creationId xmlns:a16="http://schemas.microsoft.com/office/drawing/2014/main" id="{817E3913-D41C-4B02-FE29-B6C38A81A28D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677833" y="3218061"/>
              <a:ext cx="1133856" cy="11338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B7FD561-5D6D-D533-20A0-4DBAA80B9385}"/>
                </a:ext>
              </a:extLst>
            </p:cNvPr>
            <p:cNvSpPr txBox="1"/>
            <p:nvPr/>
          </p:nvSpPr>
          <p:spPr>
            <a:xfrm>
              <a:off x="5843016" y="4231117"/>
              <a:ext cx="280349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https://</a:t>
              </a:r>
              <a:r>
                <a:rPr lang="en-US" dirty="0" err="1"/>
                <a:t>sites.google.com</a:t>
              </a:r>
              <a:r>
                <a:rPr lang="en-US" dirty="0"/>
                <a:t>/</a:t>
              </a:r>
              <a:r>
                <a:rPr lang="en-US" dirty="0" err="1"/>
                <a:t>slu.edu</a:t>
              </a:r>
              <a:r>
                <a:rPr lang="en-US" dirty="0"/>
                <a:t>/systems-and-</a:t>
              </a:r>
              <a:r>
                <a:rPr lang="en-US" dirty="0" err="1"/>
                <a:t>st</a:t>
              </a:r>
              <a:r>
                <a:rPr lang="en-US" dirty="0"/>
                <a:t>-in-biology/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495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EEB7D-013C-F843-9AB0-F56E02FE2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Systems and Systems Thinking in Biology Education</a:t>
            </a: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8578254-2299-04C4-F489-FC78647FE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981" y="1248837"/>
            <a:ext cx="8668038" cy="19867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D46599-B008-DC57-7B1F-84C3C8AE7452}"/>
              </a:ext>
            </a:extLst>
          </p:cNvPr>
          <p:cNvSpPr txBox="1"/>
          <p:nvPr/>
        </p:nvSpPr>
        <p:spPr>
          <a:xfrm>
            <a:off x="4345911" y="4835723"/>
            <a:ext cx="47980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sites.google.com</a:t>
            </a:r>
            <a:r>
              <a:rPr lang="en-US" dirty="0"/>
              <a:t>/</a:t>
            </a:r>
            <a:r>
              <a:rPr lang="en-US" dirty="0" err="1"/>
              <a:t>slu.edu</a:t>
            </a:r>
            <a:r>
              <a:rPr lang="en-US" dirty="0"/>
              <a:t>/systems-and-</a:t>
            </a:r>
            <a:r>
              <a:rPr lang="en-US" dirty="0" err="1"/>
              <a:t>st</a:t>
            </a:r>
            <a:r>
              <a:rPr lang="en-US" dirty="0"/>
              <a:t>-in-biology/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C97AF4-BAFE-A726-541C-94AEC04557D2}"/>
              </a:ext>
            </a:extLst>
          </p:cNvPr>
          <p:cNvSpPr/>
          <p:nvPr/>
        </p:nvSpPr>
        <p:spPr>
          <a:xfrm>
            <a:off x="237981" y="2100105"/>
            <a:ext cx="8668038" cy="1135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CBD1A9B-B49B-7A4F-EB5D-62B7AC3DA3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1401" y="2210637"/>
            <a:ext cx="4921198" cy="248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83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EEB7D-013C-F843-9AB0-F56E02FE2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Systems and Systems Thinking in Biology Education</a:t>
            </a: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8578254-2299-04C4-F489-FC78647FE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981" y="1248837"/>
            <a:ext cx="8668038" cy="19867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D46599-B008-DC57-7B1F-84C3C8AE7452}"/>
              </a:ext>
            </a:extLst>
          </p:cNvPr>
          <p:cNvSpPr txBox="1"/>
          <p:nvPr/>
        </p:nvSpPr>
        <p:spPr>
          <a:xfrm>
            <a:off x="4345911" y="4835723"/>
            <a:ext cx="47980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sites.google.com</a:t>
            </a:r>
            <a:r>
              <a:rPr lang="en-US" dirty="0"/>
              <a:t>/</a:t>
            </a:r>
            <a:r>
              <a:rPr lang="en-US" dirty="0" err="1"/>
              <a:t>slu.edu</a:t>
            </a:r>
            <a:r>
              <a:rPr lang="en-US" dirty="0"/>
              <a:t>/systems-and-</a:t>
            </a:r>
            <a:r>
              <a:rPr lang="en-US" dirty="0" err="1"/>
              <a:t>st</a:t>
            </a:r>
            <a:r>
              <a:rPr lang="en-US" dirty="0"/>
              <a:t>-in-biology/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C97AF4-BAFE-A726-541C-94AEC04557D2}"/>
              </a:ext>
            </a:extLst>
          </p:cNvPr>
          <p:cNvSpPr/>
          <p:nvPr/>
        </p:nvSpPr>
        <p:spPr>
          <a:xfrm>
            <a:off x="237981" y="2100105"/>
            <a:ext cx="8668038" cy="1135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9189328-9DA3-17D2-28D8-DA549FC721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33" t="7215" r="1633" b="10088"/>
          <a:stretch/>
        </p:blipFill>
        <p:spPr>
          <a:xfrm>
            <a:off x="311700" y="2242203"/>
            <a:ext cx="7305153" cy="113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6741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EEB7D-013C-F843-9AB0-F56E02FE2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Systems and Systems Thinking in Biology Education</a:t>
            </a: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8578254-2299-04C4-F489-FC78647FE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981" y="1248837"/>
            <a:ext cx="8668038" cy="19867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D46599-B008-DC57-7B1F-84C3C8AE7452}"/>
              </a:ext>
            </a:extLst>
          </p:cNvPr>
          <p:cNvSpPr txBox="1"/>
          <p:nvPr/>
        </p:nvSpPr>
        <p:spPr>
          <a:xfrm>
            <a:off x="4345911" y="4835723"/>
            <a:ext cx="47980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sites.google.com</a:t>
            </a:r>
            <a:r>
              <a:rPr lang="en-US" dirty="0"/>
              <a:t>/</a:t>
            </a:r>
            <a:r>
              <a:rPr lang="en-US" dirty="0" err="1"/>
              <a:t>slu.edu</a:t>
            </a:r>
            <a:r>
              <a:rPr lang="en-US" dirty="0"/>
              <a:t>/systems-and-</a:t>
            </a:r>
            <a:r>
              <a:rPr lang="en-US" dirty="0" err="1"/>
              <a:t>st</a:t>
            </a:r>
            <a:r>
              <a:rPr lang="en-US" dirty="0"/>
              <a:t>-in-biology/</a:t>
            </a:r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FAEA808-E383-C360-B7BA-EE4F0BBAD8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t="-1" r="51" b="736"/>
          <a:stretch/>
        </p:blipFill>
        <p:spPr>
          <a:xfrm>
            <a:off x="6390750" y="2927888"/>
            <a:ext cx="2245003" cy="15590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9B256D-DF6F-11FA-8F2C-CE099D0EC5BB}"/>
              </a:ext>
            </a:extLst>
          </p:cNvPr>
          <p:cNvSpPr txBox="1"/>
          <p:nvPr/>
        </p:nvSpPr>
        <p:spPr>
          <a:xfrm>
            <a:off x="237981" y="3172119"/>
            <a:ext cx="5770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Cells use information </a:t>
            </a:r>
            <a:r>
              <a:rPr lang="en-US" b="0" i="1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encoded in genes to produce mRNA molecules and proteins.</a:t>
            </a:r>
            <a:endParaRPr lang="en-US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B7A188-CEBC-83E5-6974-3F349B022C25}"/>
              </a:ext>
            </a:extLst>
          </p:cNvPr>
          <p:cNvSpPr txBox="1"/>
          <p:nvPr/>
        </p:nvSpPr>
        <p:spPr>
          <a:xfrm>
            <a:off x="237981" y="3731378"/>
            <a:ext cx="60790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2425" indent="-342900" algn="l" rtl="0" fontAlgn="base">
              <a:buAutoNum type="alphaLcPeriod"/>
            </a:pPr>
            <a:r>
              <a:rPr lang="en-US" b="0" i="0" dirty="0">
                <a:solidFill>
                  <a:srgbClr val="212121"/>
                </a:solidFill>
                <a:effectLst/>
                <a:latin typeface="+mn-lt"/>
              </a:rPr>
              <a:t>identify the physical structures (molecules) relevant to explain how genes are expressed in cells (BST1.a);</a:t>
            </a:r>
          </a:p>
          <a:p>
            <a:pPr marL="352425" indent="-342900" algn="l" rtl="0" fontAlgn="base">
              <a:buAutoNum type="alphaLcPeriod"/>
            </a:pPr>
            <a:r>
              <a:rPr lang="en-US" b="0" i="0" dirty="0">
                <a:solidFill>
                  <a:srgbClr val="212121"/>
                </a:solidFill>
                <a:effectLst/>
                <a:latin typeface="+mn-lt"/>
              </a:rPr>
              <a:t>identify the relationships among these cellular and molecular structures (BST1.b);</a:t>
            </a:r>
          </a:p>
          <a:p>
            <a:pPr marL="352425" indent="-342900" algn="l" rtl="0" fontAlgn="base">
              <a:buAutoNum type="alphaLcPeriod"/>
            </a:pPr>
            <a:r>
              <a:rPr lang="en-US" b="0" i="0" dirty="0">
                <a:solidFill>
                  <a:srgbClr val="212121"/>
                </a:solidFill>
                <a:effectLst/>
                <a:latin typeface="+mn-lt"/>
              </a:rPr>
              <a:t>organize system structures and relationships to explain how genes are expressed in cells (BST 1.c).</a:t>
            </a:r>
          </a:p>
        </p:txBody>
      </p:sp>
    </p:spTree>
    <p:extLst>
      <p:ext uri="{BB962C8B-B14F-4D97-AF65-F5344CB8AC3E}">
        <p14:creationId xmlns:p14="http://schemas.microsoft.com/office/powerpoint/2010/main" val="19274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EEB7D-013C-F843-9AB0-F56E02FE2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Systems and Systems Thinking in Biology Education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D46599-B008-DC57-7B1F-84C3C8AE7452}"/>
              </a:ext>
            </a:extLst>
          </p:cNvPr>
          <p:cNvSpPr txBox="1"/>
          <p:nvPr/>
        </p:nvSpPr>
        <p:spPr>
          <a:xfrm>
            <a:off x="4345911" y="4835723"/>
            <a:ext cx="47980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sites.google.com</a:t>
            </a:r>
            <a:r>
              <a:rPr lang="en-US" dirty="0"/>
              <a:t>/</a:t>
            </a:r>
            <a:r>
              <a:rPr lang="en-US" dirty="0" err="1"/>
              <a:t>slu.edu</a:t>
            </a:r>
            <a:r>
              <a:rPr lang="en-US" dirty="0"/>
              <a:t>/systems-and-</a:t>
            </a:r>
            <a:r>
              <a:rPr lang="en-US" dirty="0" err="1"/>
              <a:t>st</a:t>
            </a:r>
            <a:r>
              <a:rPr lang="en-US" dirty="0"/>
              <a:t>-in-biology/</a:t>
            </a:r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73A7B18-73D0-C8B3-B9C3-4894856DB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44" y="1215452"/>
            <a:ext cx="8668512" cy="271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1037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What’s next for the BST?!</a:t>
            </a:r>
            <a:endParaRPr dirty="0"/>
          </a:p>
        </p:txBody>
      </p:sp>
      <p:sp>
        <p:nvSpPr>
          <p:cNvPr id="270" name="Google Shape;270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Framework validation – in progress! (we have a survey we’d love folks to share with colleagues!)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Describe how learners develop ST skills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Explore how a systems and ST paradigm could transform curriculum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Identify instruction and assessments that promote skill development</a:t>
            </a:r>
          </a:p>
          <a:p>
            <a:pPr lvl="1" indent="-342900">
              <a:buSzPts val="1800"/>
              <a:buChar char="-"/>
            </a:pPr>
            <a:r>
              <a:rPr lang="en-US" dirty="0">
                <a:solidFill>
                  <a:schemeClr val="bg2"/>
                </a:solidFill>
              </a:rPr>
              <a:t>Crowd sourcing! We would love your examples of assessments that target ST skills in a variety of contexts (functions and systems) and courses (intro to capstone!)</a:t>
            </a:r>
            <a:endParaRPr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" name="Google Shape;275;p34"/>
          <p:cNvGrpSpPr/>
          <p:nvPr/>
        </p:nvGrpSpPr>
        <p:grpSpPr>
          <a:xfrm>
            <a:off x="7466458" y="3313901"/>
            <a:ext cx="1540377" cy="1530385"/>
            <a:chOff x="4691934" y="3492621"/>
            <a:chExt cx="1540377" cy="1530385"/>
          </a:xfrm>
        </p:grpSpPr>
        <p:pic>
          <p:nvPicPr>
            <p:cNvPr id="276" name="Google Shape;276;p3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895195" y="3889150"/>
              <a:ext cx="1133856" cy="11338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7" name="Google Shape;277;p34"/>
            <p:cNvSpPr txBox="1"/>
            <p:nvPr/>
          </p:nvSpPr>
          <p:spPr>
            <a:xfrm>
              <a:off x="4691934" y="3492621"/>
              <a:ext cx="1540377" cy="6093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/>
                <a:t>Website with teaching resources</a:t>
              </a:r>
              <a:endParaRPr sz="1200" dirty="0"/>
            </a:p>
          </p:txBody>
        </p:sp>
      </p:grpSp>
      <p:grpSp>
        <p:nvGrpSpPr>
          <p:cNvPr id="278" name="Google Shape;278;p34"/>
          <p:cNvGrpSpPr/>
          <p:nvPr/>
        </p:nvGrpSpPr>
        <p:grpSpPr>
          <a:xfrm>
            <a:off x="134882" y="3513772"/>
            <a:ext cx="1133856" cy="1330514"/>
            <a:chOff x="174169" y="3692492"/>
            <a:chExt cx="1133856" cy="1330514"/>
          </a:xfrm>
        </p:grpSpPr>
        <p:pic>
          <p:nvPicPr>
            <p:cNvPr id="279" name="Google Shape;279;p3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74169" y="3889150"/>
              <a:ext cx="1133856" cy="11338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0" name="Google Shape;280;p34"/>
            <p:cNvSpPr txBox="1"/>
            <p:nvPr/>
          </p:nvSpPr>
          <p:spPr>
            <a:xfrm>
              <a:off x="174175" y="3692492"/>
              <a:ext cx="1133700" cy="369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Our paper</a:t>
              </a:r>
              <a:endParaRPr sz="1200"/>
            </a:p>
          </p:txBody>
        </p:sp>
      </p:grpSp>
      <p:pic>
        <p:nvPicPr>
          <p:cNvPr id="281" name="Google Shape;281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7157" y="491153"/>
            <a:ext cx="8869678" cy="2977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4226" y="-7"/>
            <a:ext cx="1869025" cy="197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34109" y="1016778"/>
            <a:ext cx="2286000" cy="813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3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42694" y="620575"/>
            <a:ext cx="3352124" cy="2141625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4"/>
          <p:cNvSpPr txBox="1"/>
          <p:nvPr/>
        </p:nvSpPr>
        <p:spPr>
          <a:xfrm>
            <a:off x="1250774" y="3513772"/>
            <a:ext cx="2365415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This material based on work supported by the National Science Foundation under Grants DUE-2012208 and DRL-1420321</a:t>
            </a:r>
            <a:endParaRPr sz="1000" dirty="0"/>
          </a:p>
        </p:txBody>
      </p:sp>
      <p:sp>
        <p:nvSpPr>
          <p:cNvPr id="286" name="Google Shape;286;p34"/>
          <p:cNvSpPr txBox="1"/>
          <p:nvPr/>
        </p:nvSpPr>
        <p:spPr>
          <a:xfrm>
            <a:off x="1250774" y="4213021"/>
            <a:ext cx="2416036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Many thanks to Tara </a:t>
            </a:r>
            <a:r>
              <a:rPr lang="en" sz="1000" dirty="0" err="1"/>
              <a:t>Slominski</a:t>
            </a:r>
            <a:r>
              <a:rPr lang="en" sz="1000" dirty="0"/>
              <a:t>, Steve Bennett, Amanda Sebesta, Caitlin Anderson, Seth Hunt, and Bethany </a:t>
            </a:r>
            <a:r>
              <a:rPr lang="en" sz="1000" dirty="0" err="1"/>
              <a:t>Gettings</a:t>
            </a:r>
            <a:endParaRPr sz="1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97B4BC-8214-3CA2-8BA4-3579CD3C926A}"/>
              </a:ext>
            </a:extLst>
          </p:cNvPr>
          <p:cNvSpPr txBox="1"/>
          <p:nvPr/>
        </p:nvSpPr>
        <p:spPr>
          <a:xfrm>
            <a:off x="3742694" y="3811091"/>
            <a:ext cx="3730826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Interested in more? Maybe a workshop? Contact us:</a:t>
            </a:r>
          </a:p>
          <a:p>
            <a:r>
              <a:rPr lang="en-US" dirty="0"/>
              <a:t>Sara Wyse: </a:t>
            </a:r>
            <a:r>
              <a:rPr lang="en-US" dirty="0" err="1"/>
              <a:t>s-wyse@bethel.edu</a:t>
            </a:r>
            <a:endParaRPr lang="en-US" dirty="0"/>
          </a:p>
          <a:p>
            <a:r>
              <a:rPr lang="en-US" dirty="0"/>
              <a:t>Jenni Momsen: </a:t>
            </a:r>
            <a:r>
              <a:rPr lang="en-US" dirty="0" err="1"/>
              <a:t>jennifer.momsen@ndsu.edu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does biology need a unifying paradigm?</a:t>
            </a:r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Provides structure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Supports instructional design, curriculum development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Helps learners organize their knowledge in meaningful ways</a:t>
            </a:r>
            <a:endParaRPr/>
          </a:p>
        </p:txBody>
      </p:sp>
      <p:sp>
        <p:nvSpPr>
          <p:cNvPr id="88" name="Google Shape;88;p15"/>
          <p:cNvSpPr txBox="1"/>
          <p:nvPr/>
        </p:nvSpPr>
        <p:spPr>
          <a:xfrm>
            <a:off x="0" y="4743300"/>
            <a:ext cx="2899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Bruner (1960); Nehm (2019)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Core concepts in </a:t>
            </a:r>
            <a:r>
              <a:rPr lang="en" i="1" dirty="0"/>
              <a:t>Vision &amp; Change</a:t>
            </a:r>
            <a:endParaRPr dirty="0"/>
          </a:p>
        </p:txBody>
      </p:sp>
      <p:pic>
        <p:nvPicPr>
          <p:cNvPr id="94" name="Google Shape;9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204" cy="1290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7"/>
          <p:cNvPicPr preferRelativeResize="0"/>
          <p:nvPr/>
        </p:nvPicPr>
        <p:blipFill rotWithShape="1">
          <a:blip r:embed="rId3">
            <a:alphaModFix/>
          </a:blip>
          <a:srcRect l="78686" t="15275" r="1802" b="16348"/>
          <a:stretch/>
        </p:blipFill>
        <p:spPr>
          <a:xfrm>
            <a:off x="7107700" y="1367225"/>
            <a:ext cx="1724600" cy="882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1915339-F4E3-DD8C-A6B5-D38182EAA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Core concepts in </a:t>
            </a:r>
            <a:r>
              <a:rPr lang="en-US" i="1" dirty="0"/>
              <a:t>Vision &amp; Change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Systems theory</a:t>
            </a:r>
            <a:endParaRPr dirty="0"/>
          </a:p>
        </p:txBody>
      </p:sp>
      <p:sp>
        <p:nvSpPr>
          <p:cNvPr id="106" name="Google Shape;106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7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Diverse roots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dirty="0"/>
              <a:t>Biology - von </a:t>
            </a:r>
            <a:r>
              <a:rPr lang="en" dirty="0" err="1"/>
              <a:t>Bertalanffy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dirty="0"/>
              <a:t>Ecology - </a:t>
            </a:r>
            <a:r>
              <a:rPr lang="en" dirty="0" err="1"/>
              <a:t>Odum</a:t>
            </a:r>
            <a:r>
              <a:rPr lang="en" dirty="0"/>
              <a:t> &amp; </a:t>
            </a:r>
            <a:r>
              <a:rPr lang="en" dirty="0" err="1"/>
              <a:t>Odum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dirty="0"/>
              <a:t>Management - </a:t>
            </a:r>
            <a:r>
              <a:rPr lang="en" dirty="0" err="1"/>
              <a:t>Checkland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dirty="0"/>
              <a:t>Organizational Learning - Senge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dirty="0"/>
              <a:t>And many more!</a:t>
            </a:r>
            <a:endParaRPr dirty="0"/>
          </a:p>
        </p:txBody>
      </p:sp>
      <p:sp>
        <p:nvSpPr>
          <p:cNvPr id="107" name="Google Shape;107;p18"/>
          <p:cNvSpPr txBox="1">
            <a:spLocks noGrp="1"/>
          </p:cNvSpPr>
          <p:nvPr>
            <p:ph type="body" idx="1"/>
          </p:nvPr>
        </p:nvSpPr>
        <p:spPr>
          <a:xfrm>
            <a:off x="311700" y="3021750"/>
            <a:ext cx="8520600" cy="16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Systems are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dirty="0"/>
              <a:t>“[a] group of interacting or interrelated elements (...) forming a collective entity (Northrop, 2014, p 2)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dirty="0"/>
              <a:t>“An entity that maintains its existence and functions as a whole through the interaction of its parts” (Ben-</a:t>
            </a:r>
            <a:r>
              <a:rPr lang="en" dirty="0" err="1"/>
              <a:t>Zvi</a:t>
            </a:r>
            <a:r>
              <a:rPr lang="en" dirty="0"/>
              <a:t> </a:t>
            </a:r>
            <a:r>
              <a:rPr lang="en" dirty="0" err="1"/>
              <a:t>Assaraf</a:t>
            </a:r>
            <a:r>
              <a:rPr lang="en" dirty="0"/>
              <a:t> and Orion, 2005, p 510)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CE857A8-36F0-8969-45CA-1BBE8F97B4C7}"/>
              </a:ext>
            </a:extLst>
          </p:cNvPr>
          <p:cNvSpPr/>
          <p:nvPr/>
        </p:nvSpPr>
        <p:spPr>
          <a:xfrm>
            <a:off x="4714406" y="1421300"/>
            <a:ext cx="3942413" cy="12314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Systems &amp; Biology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 a discipline, biology is increasingly adopting a systems approach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broad literature base describes systems thinking skills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398" y="2305098"/>
            <a:ext cx="8869678" cy="2977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9466" y="1813938"/>
            <a:ext cx="1869025" cy="197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49350" y="2830723"/>
            <a:ext cx="2286000" cy="813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57935" y="2434520"/>
            <a:ext cx="3352124" cy="214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13;p19">
            <a:extLst>
              <a:ext uri="{FF2B5EF4-FFF2-40B4-BE49-F238E27FC236}">
                <a16:creationId xmlns:a16="http://schemas.microsoft.com/office/drawing/2014/main" id="{EA18E2D9-FD91-4394-C3BF-91F8E1B21B77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398" y="523449"/>
            <a:ext cx="8839204" cy="129048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12;p19">
            <a:extLst>
              <a:ext uri="{FF2B5EF4-FFF2-40B4-BE49-F238E27FC236}">
                <a16:creationId xmlns:a16="http://schemas.microsoft.com/office/drawing/2014/main" id="{4C396E46-BF17-1C30-CEFC-2C2D48C913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3899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Systems as a paradigm to organize biology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8520600" cy="22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Supporting Instruction and Learning:</a:t>
            </a:r>
            <a:br>
              <a:rPr lang="en" sz="3600"/>
            </a:br>
            <a:r>
              <a:rPr lang="en" sz="3600"/>
              <a:t>The Biology Systems Thinking (BST) Framework</a:t>
            </a:r>
            <a:endParaRPr sz="3600"/>
          </a:p>
        </p:txBody>
      </p:sp>
      <p:sp>
        <p:nvSpPr>
          <p:cNvPr id="128" name="Google Shape;128;p21"/>
          <p:cNvSpPr txBox="1"/>
          <p:nvPr/>
        </p:nvSpPr>
        <p:spPr>
          <a:xfrm>
            <a:off x="120300" y="4467725"/>
            <a:ext cx="6955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Momsen, J., Speth, E. B., Wyse, S., &amp; Long, T. (2022). Using Systems and Systems Thinking to Unify Biology Education. </a:t>
            </a:r>
            <a:r>
              <a:rPr lang="en" i="1"/>
              <a:t>CBE-Life Sciences Education</a:t>
            </a:r>
            <a:r>
              <a:rPr lang="en"/>
              <a:t>, 21(2), es3.</a:t>
            </a:r>
            <a:endParaRPr/>
          </a:p>
        </p:txBody>
      </p:sp>
      <p:pic>
        <p:nvPicPr>
          <p:cNvPr id="129" name="Google Shape;12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1619" y="3880175"/>
            <a:ext cx="1133856" cy="1133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Development of the BST framework</a:t>
            </a:r>
            <a:endParaRPr dirty="0"/>
          </a:p>
        </p:txBody>
      </p:sp>
      <p:sp>
        <p:nvSpPr>
          <p:cNvPr id="135" name="Google Shape;135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851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General Systems Theory </a:t>
            </a:r>
            <a:r>
              <a:rPr lang="en" sz="1400" dirty="0"/>
              <a:t>(von </a:t>
            </a:r>
            <a:r>
              <a:rPr lang="en" sz="1400" dirty="0" err="1"/>
              <a:t>Bertalanffy</a:t>
            </a:r>
            <a:r>
              <a:rPr lang="en" sz="1400" dirty="0"/>
              <a:t>)</a:t>
            </a:r>
            <a:endParaRPr sz="14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Prior research on systems thinking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dirty="0"/>
              <a:t>Ben-</a:t>
            </a:r>
            <a:r>
              <a:rPr lang="en" dirty="0" err="1"/>
              <a:t>Zvi</a:t>
            </a:r>
            <a:r>
              <a:rPr lang="en" dirty="0"/>
              <a:t> </a:t>
            </a:r>
            <a:r>
              <a:rPr lang="en" dirty="0" err="1"/>
              <a:t>Assaraf</a:t>
            </a:r>
            <a:r>
              <a:rPr lang="en" dirty="0"/>
              <a:t> and Orion (2005, 2010)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dirty="0"/>
              <a:t>Sommer and </a:t>
            </a:r>
            <a:r>
              <a:rPr lang="en" dirty="0" err="1"/>
              <a:t>Lücken</a:t>
            </a:r>
            <a:r>
              <a:rPr lang="en" dirty="0"/>
              <a:t> (2010)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400" dirty="0">
              <a:highlight>
                <a:srgbClr val="FFFF00"/>
              </a:highlight>
            </a:endParaRPr>
          </a:p>
        </p:txBody>
      </p:sp>
      <p:sp>
        <p:nvSpPr>
          <p:cNvPr id="136" name="Google Shape;136;p22"/>
          <p:cNvSpPr txBox="1">
            <a:spLocks noGrp="1"/>
          </p:cNvSpPr>
          <p:nvPr>
            <p:ph type="body" idx="1"/>
          </p:nvPr>
        </p:nvSpPr>
        <p:spPr>
          <a:xfrm>
            <a:off x="311800" y="3192674"/>
            <a:ext cx="3851100" cy="18106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dirty="0"/>
              <a:t>SBF: A language describing systems </a:t>
            </a:r>
            <a:r>
              <a:rPr lang="en" sz="1400" dirty="0"/>
              <a:t>(Goel and Chandrasekaran, 1989; Goel et al., 1996)</a:t>
            </a:r>
          </a:p>
          <a:p>
            <a:pPr lvl="1" indent="-342900">
              <a:buSzPts val="1800"/>
              <a:buChar char="-"/>
            </a:pPr>
            <a:r>
              <a:rPr lang="en-US" dirty="0"/>
              <a:t>Function first language!</a:t>
            </a:r>
            <a:endParaRPr dirty="0"/>
          </a:p>
        </p:txBody>
      </p:sp>
      <p:pic>
        <p:nvPicPr>
          <p:cNvPr id="137" name="Google Shape;13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8893" y="1098645"/>
            <a:ext cx="2580350" cy="35338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8" name="Google Shape;138;p22"/>
          <p:cNvGrpSpPr/>
          <p:nvPr/>
        </p:nvGrpSpPr>
        <p:grpSpPr>
          <a:xfrm>
            <a:off x="6776766" y="1284595"/>
            <a:ext cx="2427600" cy="738300"/>
            <a:chOff x="6590650" y="1203675"/>
            <a:chExt cx="2427600" cy="738300"/>
          </a:xfrm>
        </p:grpSpPr>
        <p:sp>
          <p:nvSpPr>
            <p:cNvPr id="139" name="Google Shape;139;p22"/>
            <p:cNvSpPr txBox="1"/>
            <p:nvPr/>
          </p:nvSpPr>
          <p:spPr>
            <a:xfrm>
              <a:off x="7390750" y="1203675"/>
              <a:ext cx="1627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solidFill>
                    <a:schemeClr val="accent4">
                      <a:lumMod val="75000"/>
                    </a:schemeClr>
                  </a:solidFill>
                </a:rPr>
                <a:t>Structures</a:t>
              </a:r>
              <a:endParaRPr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cxnSp>
          <p:nvCxnSpPr>
            <p:cNvPr id="140" name="Google Shape;140;p22"/>
            <p:cNvCxnSpPr>
              <a:stCxn id="139" idx="1"/>
            </p:cNvCxnSpPr>
            <p:nvPr/>
          </p:nvCxnSpPr>
          <p:spPr>
            <a:xfrm rot="10800000">
              <a:off x="6590650" y="1240875"/>
              <a:ext cx="800100" cy="162900"/>
            </a:xfrm>
            <a:prstGeom prst="straightConnector1">
              <a:avLst/>
            </a:prstGeom>
            <a:noFill/>
            <a:ln w="19050" cap="flat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22"/>
            <p:cNvCxnSpPr>
              <a:stCxn id="139" idx="1"/>
            </p:cNvCxnSpPr>
            <p:nvPr/>
          </p:nvCxnSpPr>
          <p:spPr>
            <a:xfrm flipH="1">
              <a:off x="6626350" y="1403775"/>
              <a:ext cx="764400" cy="538200"/>
            </a:xfrm>
            <a:prstGeom prst="straightConnector1">
              <a:avLst/>
            </a:prstGeom>
            <a:noFill/>
            <a:ln w="19050" cap="flat" cmpd="sng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2" name="Google Shape;142;p22"/>
          <p:cNvGrpSpPr/>
          <p:nvPr/>
        </p:nvGrpSpPr>
        <p:grpSpPr>
          <a:xfrm>
            <a:off x="6902466" y="1744420"/>
            <a:ext cx="2301900" cy="1083000"/>
            <a:chOff x="6716350" y="1663500"/>
            <a:chExt cx="2301900" cy="1083000"/>
          </a:xfrm>
        </p:grpSpPr>
        <p:sp>
          <p:nvSpPr>
            <p:cNvPr id="143" name="Google Shape;143;p22"/>
            <p:cNvSpPr txBox="1"/>
            <p:nvPr/>
          </p:nvSpPr>
          <p:spPr>
            <a:xfrm>
              <a:off x="7390750" y="2130900"/>
              <a:ext cx="16275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solidFill>
                    <a:srgbClr val="92D050"/>
                  </a:solidFill>
                </a:rPr>
                <a:t>Behavior/</a:t>
              </a:r>
              <a:br>
                <a:rPr lang="en" b="1" dirty="0">
                  <a:solidFill>
                    <a:srgbClr val="92D050"/>
                  </a:solidFill>
                </a:rPr>
              </a:br>
              <a:r>
                <a:rPr lang="en" b="1" dirty="0">
                  <a:solidFill>
                    <a:srgbClr val="92D050"/>
                  </a:solidFill>
                </a:rPr>
                <a:t>Relationship</a:t>
              </a:r>
              <a:endParaRPr b="1" dirty="0">
                <a:solidFill>
                  <a:srgbClr val="92D050"/>
                </a:solidFill>
              </a:endParaRPr>
            </a:p>
          </p:txBody>
        </p:sp>
        <p:cxnSp>
          <p:nvCxnSpPr>
            <p:cNvPr id="144" name="Google Shape;144;p22"/>
            <p:cNvCxnSpPr>
              <a:stCxn id="143" idx="1"/>
            </p:cNvCxnSpPr>
            <p:nvPr/>
          </p:nvCxnSpPr>
          <p:spPr>
            <a:xfrm rot="10800000">
              <a:off x="6716350" y="1663500"/>
              <a:ext cx="674400" cy="775200"/>
            </a:xfrm>
            <a:prstGeom prst="straightConnector1">
              <a:avLst/>
            </a:prstGeom>
            <a:noFill/>
            <a:ln w="19050" cap="flat" cmpd="sng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22"/>
            <p:cNvCxnSpPr/>
            <p:nvPr/>
          </p:nvCxnSpPr>
          <p:spPr>
            <a:xfrm rot="10800000">
              <a:off x="6923050" y="2301600"/>
              <a:ext cx="467700" cy="137100"/>
            </a:xfrm>
            <a:prstGeom prst="straightConnector1">
              <a:avLst/>
            </a:prstGeom>
            <a:noFill/>
            <a:ln w="19050" cap="flat" cmpd="sng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6" name="Google Shape;146;p22"/>
          <p:cNvGrpSpPr/>
          <p:nvPr/>
        </p:nvGrpSpPr>
        <p:grpSpPr>
          <a:xfrm>
            <a:off x="6776641" y="1123895"/>
            <a:ext cx="2481550" cy="3533700"/>
            <a:chOff x="6590525" y="1042975"/>
            <a:chExt cx="2481550" cy="3533700"/>
          </a:xfrm>
        </p:grpSpPr>
        <p:sp>
          <p:nvSpPr>
            <p:cNvPr id="147" name="Google Shape;147;p22"/>
            <p:cNvSpPr txBox="1"/>
            <p:nvPr/>
          </p:nvSpPr>
          <p:spPr>
            <a:xfrm>
              <a:off x="7444575" y="3392275"/>
              <a:ext cx="1627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solidFill>
                    <a:schemeClr val="accent5">
                      <a:lumMod val="75000"/>
                    </a:schemeClr>
                  </a:solidFill>
                </a:rPr>
                <a:t>Function</a:t>
              </a:r>
              <a:endParaRPr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48" name="Google Shape;148;p22"/>
            <p:cNvSpPr/>
            <p:nvPr/>
          </p:nvSpPr>
          <p:spPr>
            <a:xfrm>
              <a:off x="6590525" y="1042975"/>
              <a:ext cx="854100" cy="3533700"/>
            </a:xfrm>
            <a:prstGeom prst="rightBrace">
              <a:avLst>
                <a:gd name="adj1" fmla="val 50000"/>
                <a:gd name="adj2" fmla="val 72007"/>
              </a:avLst>
            </a:prstGeom>
            <a:noFill/>
            <a:ln w="19050" cap="flat" cmpd="sng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33170</TotalTime>
  <Words>1398</Words>
  <Application>Microsoft Macintosh PowerPoint</Application>
  <PresentationFormat>On-screen Show (16:9)</PresentationFormat>
  <Paragraphs>159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Arial</vt:lpstr>
      <vt:lpstr>Simple Light</vt:lpstr>
      <vt:lpstr>Unifying Biology Education with Systems and Systems Thinking</vt:lpstr>
      <vt:lpstr>Why does biology need a unifying paradigm?</vt:lpstr>
      <vt:lpstr>Why does biology need a unifying paradigm?</vt:lpstr>
      <vt:lpstr>Core concepts in Vision &amp; Change</vt:lpstr>
      <vt:lpstr>Core concepts in Vision &amp; Change</vt:lpstr>
      <vt:lpstr>Systems theory</vt:lpstr>
      <vt:lpstr>Systems as a paradigm to organize biology</vt:lpstr>
      <vt:lpstr>Supporting Instruction and Learning: The Biology Systems Thinking (BST) Framework</vt:lpstr>
      <vt:lpstr>Development of the BST framework</vt:lpstr>
      <vt:lpstr>PowerPoint Presentation</vt:lpstr>
      <vt:lpstr>Identify and describe the system of interest</vt:lpstr>
      <vt:lpstr>Identify and describe the system of interest</vt:lpstr>
      <vt:lpstr>Identify and describe the system of interest</vt:lpstr>
      <vt:lpstr>Identify and describe the system of interest</vt:lpstr>
      <vt:lpstr>Identify and describe the system of interest</vt:lpstr>
      <vt:lpstr>Analyzing and reasoning about relationships</vt:lpstr>
      <vt:lpstr>Analyzing and reasoning about relationships</vt:lpstr>
      <vt:lpstr>Analyzing and reasoning about the whole system</vt:lpstr>
      <vt:lpstr>Analyzing and reasoning about the whole system</vt:lpstr>
      <vt:lpstr>Reasoning across multiple systems</vt:lpstr>
      <vt:lpstr>Reasoning across multiple systems</vt:lpstr>
      <vt:lpstr>Systems &amp; ST as paradigm for instruction</vt:lpstr>
      <vt:lpstr>Translating into practice</vt:lpstr>
      <vt:lpstr>Systems and Systems Thinking in Biology Education</vt:lpstr>
      <vt:lpstr>Systems and Systems Thinking in Biology Education</vt:lpstr>
      <vt:lpstr>Systems and Systems Thinking in Biology Education</vt:lpstr>
      <vt:lpstr>Systems and Systems Thinking in Biology Education</vt:lpstr>
      <vt:lpstr>What’s next for the BST?!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Unifying Biology Education with Systems and Systems Thinking</dc:title>
  <cp:lastModifiedBy>Jennifer Momsen</cp:lastModifiedBy>
  <cp:revision>96</cp:revision>
  <cp:lastPrinted>2022-07-07T23:01:08Z</cp:lastPrinted>
  <dcterms:modified xsi:type="dcterms:W3CDTF">2022-12-08T14:52:13Z</dcterms:modified>
</cp:coreProperties>
</file>