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5" r:id="rId5"/>
    <p:sldMasterId id="2147483707" r:id="rId6"/>
    <p:sldMasterId id="2147483721" r:id="rId7"/>
    <p:sldMasterId id="2147483733" r:id="rId8"/>
    <p:sldMasterId id="2147483745" r:id="rId9"/>
  </p:sldMasterIdLst>
  <p:notesMasterIdLst>
    <p:notesMasterId r:id="rId56"/>
  </p:notesMasterIdLst>
  <p:sldIdLst>
    <p:sldId id="256" r:id="rId10"/>
    <p:sldId id="257" r:id="rId11"/>
    <p:sldId id="259" r:id="rId12"/>
    <p:sldId id="274" r:id="rId13"/>
    <p:sldId id="275" r:id="rId14"/>
    <p:sldId id="276" r:id="rId15"/>
    <p:sldId id="277" r:id="rId16"/>
    <p:sldId id="278" r:id="rId17"/>
    <p:sldId id="280" r:id="rId18"/>
    <p:sldId id="271" r:id="rId19"/>
    <p:sldId id="299" r:id="rId20"/>
    <p:sldId id="300" r:id="rId21"/>
    <p:sldId id="301" r:id="rId22"/>
    <p:sldId id="268" r:id="rId23"/>
    <p:sldId id="447" r:id="rId24"/>
    <p:sldId id="303" r:id="rId25"/>
    <p:sldId id="285" r:id="rId26"/>
    <p:sldId id="307" r:id="rId27"/>
    <p:sldId id="398" r:id="rId28"/>
    <p:sldId id="400" r:id="rId29"/>
    <p:sldId id="427" r:id="rId30"/>
    <p:sldId id="445" r:id="rId31"/>
    <p:sldId id="446" r:id="rId32"/>
    <p:sldId id="442" r:id="rId33"/>
    <p:sldId id="287" r:id="rId34"/>
    <p:sldId id="288" r:id="rId35"/>
    <p:sldId id="289" r:id="rId36"/>
    <p:sldId id="308" r:id="rId37"/>
    <p:sldId id="291" r:id="rId38"/>
    <p:sldId id="425" r:id="rId39"/>
    <p:sldId id="430" r:id="rId40"/>
    <p:sldId id="261" r:id="rId41"/>
    <p:sldId id="434" r:id="rId42"/>
    <p:sldId id="435" r:id="rId43"/>
    <p:sldId id="262" r:id="rId44"/>
    <p:sldId id="263" r:id="rId45"/>
    <p:sldId id="264" r:id="rId46"/>
    <p:sldId id="439" r:id="rId47"/>
    <p:sldId id="431" r:id="rId48"/>
    <p:sldId id="436" r:id="rId49"/>
    <p:sldId id="450" r:id="rId50"/>
    <p:sldId id="286" r:id="rId51"/>
    <p:sldId id="443" r:id="rId52"/>
    <p:sldId id="449" r:id="rId53"/>
    <p:sldId id="448" r:id="rId54"/>
    <p:sldId id="44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5" autoAdjust="0"/>
    <p:restoredTop sz="94672"/>
  </p:normalViewPr>
  <p:slideViewPr>
    <p:cSldViewPr snapToGrid="0">
      <p:cViewPr varScale="1">
        <p:scale>
          <a:sx n="95" d="100"/>
          <a:sy n="95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ox%20Sync\Service%20Etc.%20use%20instead%20of%20random\4dee\Course%20cakes%20V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Sheet1!$C$2:$AO$2</c:f>
              <c:strCache>
                <c:ptCount val="39"/>
                <c:pt idx="0">
                  <c:v>L1: </c:v>
                </c:pt>
                <c:pt idx="1">
                  <c:v>L2: Evolution </c:v>
                </c:pt>
                <c:pt idx="2">
                  <c:v>S1: Intro</c:v>
                </c:pt>
                <c:pt idx="3">
                  <c:v>L3: Climate and Biomes</c:v>
                </c:pt>
                <c:pt idx="4">
                  <c:v>L4: Photo</c:v>
                </c:pt>
                <c:pt idx="5">
                  <c:v>S2 Evolution </c:v>
                </c:pt>
                <c:pt idx="6">
                  <c:v>L5: Phys</c:v>
                </c:pt>
                <c:pt idx="7">
                  <c:v>Pop 1</c:v>
                </c:pt>
                <c:pt idx="8">
                  <c:v>Process of Science</c:v>
                </c:pt>
                <c:pt idx="9">
                  <c:v>Pop 2</c:v>
                </c:pt>
                <c:pt idx="10">
                  <c:v>Fish Pop</c:v>
                </c:pt>
                <c:pt idx="11">
                  <c:v>S4: Cemetery demography</c:v>
                </c:pt>
                <c:pt idx="12">
                  <c:v>Human Pop</c:v>
                </c:pt>
                <c:pt idx="13">
                  <c:v>Niche And Comp</c:v>
                </c:pt>
                <c:pt idx="14">
                  <c:v>Group Exam Retest 1</c:v>
                </c:pt>
                <c:pt idx="15">
                  <c:v>Exploitation</c:v>
                </c:pt>
                <c:pt idx="16">
                  <c:v>Disease Ecology</c:v>
                </c:pt>
                <c:pt idx="17">
                  <c:v>Galls on Goldenrods</c:v>
                </c:pt>
                <c:pt idx="18">
                  <c:v>Mutualisms</c:v>
                </c:pt>
                <c:pt idx="19">
                  <c:v>Behavior and Game Theory</c:v>
                </c:pt>
                <c:pt idx="20">
                  <c:v>Field Ecology </c:v>
                </c:pt>
                <c:pt idx="21">
                  <c:v>Community Structure</c:v>
                </c:pt>
                <c:pt idx="22">
                  <c:v>Food Webs</c:v>
                </c:pt>
                <c:pt idx="23">
                  <c:v>Section: Communities and food webs</c:v>
                </c:pt>
                <c:pt idx="24">
                  <c:v>Causes and consequences of diversity </c:v>
                </c:pt>
                <c:pt idx="25">
                  <c:v>Disturbance and Sucession </c:v>
                </c:pt>
                <c:pt idx="26">
                  <c:v>Group Exam Restes 2</c:v>
                </c:pt>
                <c:pt idx="27">
                  <c:v>Conservation </c:v>
                </c:pt>
                <c:pt idx="28">
                  <c:v>Biogeography </c:v>
                </c:pt>
                <c:pt idx="29">
                  <c:v>Hot Spots vs cold spots</c:v>
                </c:pt>
                <c:pt idx="30">
                  <c:v>Ecosystem science</c:v>
                </c:pt>
                <c:pt idx="31">
                  <c:v>Agroecology</c:v>
                </c:pt>
                <c:pt idx="32">
                  <c:v>Insects as food</c:v>
                </c:pt>
                <c:pt idx="33">
                  <c:v>Production </c:v>
                </c:pt>
                <c:pt idx="34">
                  <c:v>Global Carbon Cycle</c:v>
                </c:pt>
                <c:pt idx="35">
                  <c:v>Human Populations and  Resource Use</c:v>
                </c:pt>
                <c:pt idx="36">
                  <c:v>Large scale change</c:v>
                </c:pt>
                <c:pt idx="37">
                  <c:v>Synthesis </c:v>
                </c:pt>
                <c:pt idx="38">
                  <c:v>Group Exam Retest 3</c:v>
                </c:pt>
              </c:strCache>
            </c:strRef>
          </c:cat>
          <c:val>
            <c:numRef>
              <c:f>Sheet1!$C$3:$AO$3</c:f>
              <c:numCache>
                <c:formatCode>General</c:formatCode>
                <c:ptCount val="39"/>
                <c:pt idx="0">
                  <c:v>40</c:v>
                </c:pt>
                <c:pt idx="1">
                  <c:v>10</c:v>
                </c:pt>
                <c:pt idx="2">
                  <c:v>40</c:v>
                </c:pt>
                <c:pt idx="3">
                  <c:v>50</c:v>
                </c:pt>
                <c:pt idx="4">
                  <c:v>40</c:v>
                </c:pt>
                <c:pt idx="5">
                  <c:v>10</c:v>
                </c:pt>
                <c:pt idx="6">
                  <c:v>35</c:v>
                </c:pt>
                <c:pt idx="7">
                  <c:v>60</c:v>
                </c:pt>
                <c:pt idx="8">
                  <c:v>20</c:v>
                </c:pt>
                <c:pt idx="9">
                  <c:v>50</c:v>
                </c:pt>
                <c:pt idx="10">
                  <c:v>20</c:v>
                </c:pt>
                <c:pt idx="11">
                  <c:v>20</c:v>
                </c:pt>
                <c:pt idx="12">
                  <c:v>10</c:v>
                </c:pt>
                <c:pt idx="13">
                  <c:v>50</c:v>
                </c:pt>
                <c:pt idx="14">
                  <c:v>30</c:v>
                </c:pt>
                <c:pt idx="15">
                  <c:v>50</c:v>
                </c:pt>
                <c:pt idx="16">
                  <c:v>45</c:v>
                </c:pt>
                <c:pt idx="17">
                  <c:v>20</c:v>
                </c:pt>
                <c:pt idx="18">
                  <c:v>50</c:v>
                </c:pt>
                <c:pt idx="19">
                  <c:v>40</c:v>
                </c:pt>
                <c:pt idx="20">
                  <c:v>20</c:v>
                </c:pt>
                <c:pt idx="21">
                  <c:v>45</c:v>
                </c:pt>
                <c:pt idx="22">
                  <c:v>60</c:v>
                </c:pt>
                <c:pt idx="23">
                  <c:v>40</c:v>
                </c:pt>
                <c:pt idx="24">
                  <c:v>50</c:v>
                </c:pt>
                <c:pt idx="25">
                  <c:v>40</c:v>
                </c:pt>
                <c:pt idx="26">
                  <c:v>40</c:v>
                </c:pt>
                <c:pt idx="27">
                  <c:v>15</c:v>
                </c:pt>
                <c:pt idx="28">
                  <c:v>15</c:v>
                </c:pt>
                <c:pt idx="29">
                  <c:v>20</c:v>
                </c:pt>
                <c:pt idx="30">
                  <c:v>40</c:v>
                </c:pt>
                <c:pt idx="31">
                  <c:v>10</c:v>
                </c:pt>
                <c:pt idx="32">
                  <c:v>20</c:v>
                </c:pt>
                <c:pt idx="33">
                  <c:v>50</c:v>
                </c:pt>
                <c:pt idx="34">
                  <c:v>35</c:v>
                </c:pt>
                <c:pt idx="35">
                  <c:v>20</c:v>
                </c:pt>
                <c:pt idx="36">
                  <c:v>15</c:v>
                </c:pt>
                <c:pt idx="37">
                  <c:v>40</c:v>
                </c:pt>
                <c:pt idx="3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8-4CAD-9793-FDDF073A705E}"/>
            </c:ext>
          </c:extLst>
        </c:ser>
        <c:ser>
          <c:idx val="1"/>
          <c:order val="1"/>
          <c:spPr>
            <a:solidFill>
              <a:srgbClr val="D4D44A"/>
            </a:solidFill>
            <a:ln>
              <a:noFill/>
            </a:ln>
            <a:effectLst/>
          </c:spPr>
          <c:invertIfNegative val="0"/>
          <c:cat>
            <c:strRef>
              <c:f>Sheet1!$C$2:$AO$2</c:f>
              <c:strCache>
                <c:ptCount val="39"/>
                <c:pt idx="0">
                  <c:v>L1: </c:v>
                </c:pt>
                <c:pt idx="1">
                  <c:v>L2: Evolution </c:v>
                </c:pt>
                <c:pt idx="2">
                  <c:v>S1: Intro</c:v>
                </c:pt>
                <c:pt idx="3">
                  <c:v>L3: Climate and Biomes</c:v>
                </c:pt>
                <c:pt idx="4">
                  <c:v>L4: Photo</c:v>
                </c:pt>
                <c:pt idx="5">
                  <c:v>S2 Evolution </c:v>
                </c:pt>
                <c:pt idx="6">
                  <c:v>L5: Phys</c:v>
                </c:pt>
                <c:pt idx="7">
                  <c:v>Pop 1</c:v>
                </c:pt>
                <c:pt idx="8">
                  <c:v>Process of Science</c:v>
                </c:pt>
                <c:pt idx="9">
                  <c:v>Pop 2</c:v>
                </c:pt>
                <c:pt idx="10">
                  <c:v>Fish Pop</c:v>
                </c:pt>
                <c:pt idx="11">
                  <c:v>S4: Cemetery demography</c:v>
                </c:pt>
                <c:pt idx="12">
                  <c:v>Human Pop</c:v>
                </c:pt>
                <c:pt idx="13">
                  <c:v>Niche And Comp</c:v>
                </c:pt>
                <c:pt idx="14">
                  <c:v>Group Exam Retest 1</c:v>
                </c:pt>
                <c:pt idx="15">
                  <c:v>Exploitation</c:v>
                </c:pt>
                <c:pt idx="16">
                  <c:v>Disease Ecology</c:v>
                </c:pt>
                <c:pt idx="17">
                  <c:v>Galls on Goldenrods</c:v>
                </c:pt>
                <c:pt idx="18">
                  <c:v>Mutualisms</c:v>
                </c:pt>
                <c:pt idx="19">
                  <c:v>Behavior and Game Theory</c:v>
                </c:pt>
                <c:pt idx="20">
                  <c:v>Field Ecology </c:v>
                </c:pt>
                <c:pt idx="21">
                  <c:v>Community Structure</c:v>
                </c:pt>
                <c:pt idx="22">
                  <c:v>Food Webs</c:v>
                </c:pt>
                <c:pt idx="23">
                  <c:v>Section: Communities and food webs</c:v>
                </c:pt>
                <c:pt idx="24">
                  <c:v>Causes and consequences of diversity </c:v>
                </c:pt>
                <c:pt idx="25">
                  <c:v>Disturbance and Sucession </c:v>
                </c:pt>
                <c:pt idx="26">
                  <c:v>Group Exam Restes 2</c:v>
                </c:pt>
                <c:pt idx="27">
                  <c:v>Conservation </c:v>
                </c:pt>
                <c:pt idx="28">
                  <c:v>Biogeography </c:v>
                </c:pt>
                <c:pt idx="29">
                  <c:v>Hot Spots vs cold spots</c:v>
                </c:pt>
                <c:pt idx="30">
                  <c:v>Ecosystem science</c:v>
                </c:pt>
                <c:pt idx="31">
                  <c:v>Agroecology</c:v>
                </c:pt>
                <c:pt idx="32">
                  <c:v>Insects as food</c:v>
                </c:pt>
                <c:pt idx="33">
                  <c:v>Production </c:v>
                </c:pt>
                <c:pt idx="34">
                  <c:v>Global Carbon Cycle</c:v>
                </c:pt>
                <c:pt idx="35">
                  <c:v>Human Populations and  Resource Use</c:v>
                </c:pt>
                <c:pt idx="36">
                  <c:v>Large scale change</c:v>
                </c:pt>
                <c:pt idx="37">
                  <c:v>Synthesis </c:v>
                </c:pt>
                <c:pt idx="38">
                  <c:v>Group Exam Retest 3</c:v>
                </c:pt>
              </c:strCache>
            </c:strRef>
          </c:cat>
          <c:val>
            <c:numRef>
              <c:f>Sheet1!$C$4:$AO$4</c:f>
              <c:numCache>
                <c:formatCode>General</c:formatCode>
                <c:ptCount val="39"/>
                <c:pt idx="0">
                  <c:v>40</c:v>
                </c:pt>
                <c:pt idx="1">
                  <c:v>25</c:v>
                </c:pt>
                <c:pt idx="2">
                  <c:v>50</c:v>
                </c:pt>
                <c:pt idx="3">
                  <c:v>20</c:v>
                </c:pt>
                <c:pt idx="4">
                  <c:v>20</c:v>
                </c:pt>
                <c:pt idx="5">
                  <c:v>30</c:v>
                </c:pt>
                <c:pt idx="6">
                  <c:v>20</c:v>
                </c:pt>
                <c:pt idx="7">
                  <c:v>30</c:v>
                </c:pt>
                <c:pt idx="8">
                  <c:v>80</c:v>
                </c:pt>
                <c:pt idx="9">
                  <c:v>30</c:v>
                </c:pt>
                <c:pt idx="10">
                  <c:v>20</c:v>
                </c:pt>
                <c:pt idx="11">
                  <c:v>70</c:v>
                </c:pt>
                <c:pt idx="12">
                  <c:v>10</c:v>
                </c:pt>
                <c:pt idx="13">
                  <c:v>30</c:v>
                </c:pt>
                <c:pt idx="14">
                  <c:v>35</c:v>
                </c:pt>
                <c:pt idx="15">
                  <c:v>30</c:v>
                </c:pt>
                <c:pt idx="16">
                  <c:v>25</c:v>
                </c:pt>
                <c:pt idx="17">
                  <c:v>70</c:v>
                </c:pt>
                <c:pt idx="18">
                  <c:v>25</c:v>
                </c:pt>
                <c:pt idx="19">
                  <c:v>20</c:v>
                </c:pt>
                <c:pt idx="20">
                  <c:v>70</c:v>
                </c:pt>
                <c:pt idx="21">
                  <c:v>25</c:v>
                </c:pt>
                <c:pt idx="22">
                  <c:v>20</c:v>
                </c:pt>
                <c:pt idx="23">
                  <c:v>40</c:v>
                </c:pt>
                <c:pt idx="24">
                  <c:v>20</c:v>
                </c:pt>
                <c:pt idx="25">
                  <c:v>25</c:v>
                </c:pt>
                <c:pt idx="26">
                  <c:v>35</c:v>
                </c:pt>
                <c:pt idx="27">
                  <c:v>15</c:v>
                </c:pt>
                <c:pt idx="28">
                  <c:v>15</c:v>
                </c:pt>
                <c:pt idx="29">
                  <c:v>20</c:v>
                </c:pt>
                <c:pt idx="30">
                  <c:v>30</c:v>
                </c:pt>
                <c:pt idx="31">
                  <c:v>20</c:v>
                </c:pt>
                <c:pt idx="32">
                  <c:v>20</c:v>
                </c:pt>
                <c:pt idx="33">
                  <c:v>20</c:v>
                </c:pt>
                <c:pt idx="34">
                  <c:v>25</c:v>
                </c:pt>
                <c:pt idx="35">
                  <c:v>20</c:v>
                </c:pt>
                <c:pt idx="36">
                  <c:v>15</c:v>
                </c:pt>
                <c:pt idx="37">
                  <c:v>30</c:v>
                </c:pt>
                <c:pt idx="3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28-4CAD-9793-FDDF073A705E}"/>
            </c:ext>
          </c:extLst>
        </c:ser>
        <c:ser>
          <c:idx val="2"/>
          <c:order val="2"/>
          <c:spPr>
            <a:solidFill>
              <a:srgbClr val="CC99FF"/>
            </a:solidFill>
            <a:ln>
              <a:noFill/>
            </a:ln>
            <a:effectLst/>
          </c:spPr>
          <c:invertIfNegative val="0"/>
          <c:cat>
            <c:strRef>
              <c:f>Sheet1!$C$2:$AO$2</c:f>
              <c:strCache>
                <c:ptCount val="39"/>
                <c:pt idx="0">
                  <c:v>L1: </c:v>
                </c:pt>
                <c:pt idx="1">
                  <c:v>L2: Evolution </c:v>
                </c:pt>
                <c:pt idx="2">
                  <c:v>S1: Intro</c:v>
                </c:pt>
                <c:pt idx="3">
                  <c:v>L3: Climate and Biomes</c:v>
                </c:pt>
                <c:pt idx="4">
                  <c:v>L4: Photo</c:v>
                </c:pt>
                <c:pt idx="5">
                  <c:v>S2 Evolution </c:v>
                </c:pt>
                <c:pt idx="6">
                  <c:v>L5: Phys</c:v>
                </c:pt>
                <c:pt idx="7">
                  <c:v>Pop 1</c:v>
                </c:pt>
                <c:pt idx="8">
                  <c:v>Process of Science</c:v>
                </c:pt>
                <c:pt idx="9">
                  <c:v>Pop 2</c:v>
                </c:pt>
                <c:pt idx="10">
                  <c:v>Fish Pop</c:v>
                </c:pt>
                <c:pt idx="11">
                  <c:v>S4: Cemetery demography</c:v>
                </c:pt>
                <c:pt idx="12">
                  <c:v>Human Pop</c:v>
                </c:pt>
                <c:pt idx="13">
                  <c:v>Niche And Comp</c:v>
                </c:pt>
                <c:pt idx="14">
                  <c:v>Group Exam Retest 1</c:v>
                </c:pt>
                <c:pt idx="15">
                  <c:v>Exploitation</c:v>
                </c:pt>
                <c:pt idx="16">
                  <c:v>Disease Ecology</c:v>
                </c:pt>
                <c:pt idx="17">
                  <c:v>Galls on Goldenrods</c:v>
                </c:pt>
                <c:pt idx="18">
                  <c:v>Mutualisms</c:v>
                </c:pt>
                <c:pt idx="19">
                  <c:v>Behavior and Game Theory</c:v>
                </c:pt>
                <c:pt idx="20">
                  <c:v>Field Ecology </c:v>
                </c:pt>
                <c:pt idx="21">
                  <c:v>Community Structure</c:v>
                </c:pt>
                <c:pt idx="22">
                  <c:v>Food Webs</c:v>
                </c:pt>
                <c:pt idx="23">
                  <c:v>Section: Communities and food webs</c:v>
                </c:pt>
                <c:pt idx="24">
                  <c:v>Causes and consequences of diversity </c:v>
                </c:pt>
                <c:pt idx="25">
                  <c:v>Disturbance and Sucession </c:v>
                </c:pt>
                <c:pt idx="26">
                  <c:v>Group Exam Restes 2</c:v>
                </c:pt>
                <c:pt idx="27">
                  <c:v>Conservation </c:v>
                </c:pt>
                <c:pt idx="28">
                  <c:v>Biogeography </c:v>
                </c:pt>
                <c:pt idx="29">
                  <c:v>Hot Spots vs cold spots</c:v>
                </c:pt>
                <c:pt idx="30">
                  <c:v>Ecosystem science</c:v>
                </c:pt>
                <c:pt idx="31">
                  <c:v>Agroecology</c:v>
                </c:pt>
                <c:pt idx="32">
                  <c:v>Insects as food</c:v>
                </c:pt>
                <c:pt idx="33">
                  <c:v>Production </c:v>
                </c:pt>
                <c:pt idx="34">
                  <c:v>Global Carbon Cycle</c:v>
                </c:pt>
                <c:pt idx="35">
                  <c:v>Human Populations and  Resource Use</c:v>
                </c:pt>
                <c:pt idx="36">
                  <c:v>Large scale change</c:v>
                </c:pt>
                <c:pt idx="37">
                  <c:v>Synthesis </c:v>
                </c:pt>
                <c:pt idx="38">
                  <c:v>Group Exam Retest 3</c:v>
                </c:pt>
              </c:strCache>
            </c:strRef>
          </c:cat>
          <c:val>
            <c:numRef>
              <c:f>Sheet1!$C$5:$AO$5</c:f>
              <c:numCache>
                <c:formatCode>General</c:formatCode>
                <c:ptCount val="39"/>
                <c:pt idx="0">
                  <c:v>15</c:v>
                </c:pt>
                <c:pt idx="1">
                  <c:v>0</c:v>
                </c:pt>
                <c:pt idx="2">
                  <c:v>10</c:v>
                </c:pt>
                <c:pt idx="3">
                  <c:v>10</c:v>
                </c:pt>
                <c:pt idx="4">
                  <c:v>0</c:v>
                </c:pt>
                <c:pt idx="5">
                  <c:v>0</c:v>
                </c:pt>
                <c:pt idx="6">
                  <c:v>10</c:v>
                </c:pt>
                <c:pt idx="7">
                  <c:v>10</c:v>
                </c:pt>
                <c:pt idx="8">
                  <c:v>0</c:v>
                </c:pt>
                <c:pt idx="9">
                  <c:v>0</c:v>
                </c:pt>
                <c:pt idx="10">
                  <c:v>50</c:v>
                </c:pt>
                <c:pt idx="11">
                  <c:v>10</c:v>
                </c:pt>
                <c:pt idx="12">
                  <c:v>80</c:v>
                </c:pt>
                <c:pt idx="13">
                  <c:v>0</c:v>
                </c:pt>
                <c:pt idx="14">
                  <c:v>15</c:v>
                </c:pt>
                <c:pt idx="15">
                  <c:v>10</c:v>
                </c:pt>
                <c:pt idx="16">
                  <c:v>20</c:v>
                </c:pt>
                <c:pt idx="17">
                  <c:v>0</c:v>
                </c:pt>
                <c:pt idx="18">
                  <c:v>0</c:v>
                </c:pt>
                <c:pt idx="19">
                  <c:v>20</c:v>
                </c:pt>
                <c:pt idx="20">
                  <c:v>5</c:v>
                </c:pt>
                <c:pt idx="21">
                  <c:v>15</c:v>
                </c:pt>
                <c:pt idx="22">
                  <c:v>0</c:v>
                </c:pt>
                <c:pt idx="23">
                  <c:v>10</c:v>
                </c:pt>
                <c:pt idx="24">
                  <c:v>10</c:v>
                </c:pt>
                <c:pt idx="25">
                  <c:v>20</c:v>
                </c:pt>
                <c:pt idx="26">
                  <c:v>10</c:v>
                </c:pt>
                <c:pt idx="27">
                  <c:v>60</c:v>
                </c:pt>
                <c:pt idx="28">
                  <c:v>10</c:v>
                </c:pt>
                <c:pt idx="29">
                  <c:v>60</c:v>
                </c:pt>
                <c:pt idx="30">
                  <c:v>10</c:v>
                </c:pt>
                <c:pt idx="31">
                  <c:v>60</c:v>
                </c:pt>
                <c:pt idx="32">
                  <c:v>60</c:v>
                </c:pt>
                <c:pt idx="33">
                  <c:v>10</c:v>
                </c:pt>
                <c:pt idx="34">
                  <c:v>20</c:v>
                </c:pt>
                <c:pt idx="35">
                  <c:v>60</c:v>
                </c:pt>
                <c:pt idx="36">
                  <c:v>50</c:v>
                </c:pt>
                <c:pt idx="37">
                  <c:v>20</c:v>
                </c:pt>
                <c:pt idx="38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28-4CAD-9793-FDDF073A705E}"/>
            </c:ext>
          </c:extLst>
        </c:ser>
        <c:ser>
          <c:idx val="3"/>
          <c:order val="3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Sheet1!$C$2:$AO$2</c:f>
              <c:strCache>
                <c:ptCount val="39"/>
                <c:pt idx="0">
                  <c:v>L1: </c:v>
                </c:pt>
                <c:pt idx="1">
                  <c:v>L2: Evolution </c:v>
                </c:pt>
                <c:pt idx="2">
                  <c:v>S1: Intro</c:v>
                </c:pt>
                <c:pt idx="3">
                  <c:v>L3: Climate and Biomes</c:v>
                </c:pt>
                <c:pt idx="4">
                  <c:v>L4: Photo</c:v>
                </c:pt>
                <c:pt idx="5">
                  <c:v>S2 Evolution </c:v>
                </c:pt>
                <c:pt idx="6">
                  <c:v>L5: Phys</c:v>
                </c:pt>
                <c:pt idx="7">
                  <c:v>Pop 1</c:v>
                </c:pt>
                <c:pt idx="8">
                  <c:v>Process of Science</c:v>
                </c:pt>
                <c:pt idx="9">
                  <c:v>Pop 2</c:v>
                </c:pt>
                <c:pt idx="10">
                  <c:v>Fish Pop</c:v>
                </c:pt>
                <c:pt idx="11">
                  <c:v>S4: Cemetery demography</c:v>
                </c:pt>
                <c:pt idx="12">
                  <c:v>Human Pop</c:v>
                </c:pt>
                <c:pt idx="13">
                  <c:v>Niche And Comp</c:v>
                </c:pt>
                <c:pt idx="14">
                  <c:v>Group Exam Retest 1</c:v>
                </c:pt>
                <c:pt idx="15">
                  <c:v>Exploitation</c:v>
                </c:pt>
                <c:pt idx="16">
                  <c:v>Disease Ecology</c:v>
                </c:pt>
                <c:pt idx="17">
                  <c:v>Galls on Goldenrods</c:v>
                </c:pt>
                <c:pt idx="18">
                  <c:v>Mutualisms</c:v>
                </c:pt>
                <c:pt idx="19">
                  <c:v>Behavior and Game Theory</c:v>
                </c:pt>
                <c:pt idx="20">
                  <c:v>Field Ecology </c:v>
                </c:pt>
                <c:pt idx="21">
                  <c:v>Community Structure</c:v>
                </c:pt>
                <c:pt idx="22">
                  <c:v>Food Webs</c:v>
                </c:pt>
                <c:pt idx="23">
                  <c:v>Section: Communities and food webs</c:v>
                </c:pt>
                <c:pt idx="24">
                  <c:v>Causes and consequences of diversity </c:v>
                </c:pt>
                <c:pt idx="25">
                  <c:v>Disturbance and Sucession </c:v>
                </c:pt>
                <c:pt idx="26">
                  <c:v>Group Exam Restes 2</c:v>
                </c:pt>
                <c:pt idx="27">
                  <c:v>Conservation </c:v>
                </c:pt>
                <c:pt idx="28">
                  <c:v>Biogeography </c:v>
                </c:pt>
                <c:pt idx="29">
                  <c:v>Hot Spots vs cold spots</c:v>
                </c:pt>
                <c:pt idx="30">
                  <c:v>Ecosystem science</c:v>
                </c:pt>
                <c:pt idx="31">
                  <c:v>Agroecology</c:v>
                </c:pt>
                <c:pt idx="32">
                  <c:v>Insects as food</c:v>
                </c:pt>
                <c:pt idx="33">
                  <c:v>Production </c:v>
                </c:pt>
                <c:pt idx="34">
                  <c:v>Global Carbon Cycle</c:v>
                </c:pt>
                <c:pt idx="35">
                  <c:v>Human Populations and  Resource Use</c:v>
                </c:pt>
                <c:pt idx="36">
                  <c:v>Large scale change</c:v>
                </c:pt>
                <c:pt idx="37">
                  <c:v>Synthesis </c:v>
                </c:pt>
                <c:pt idx="38">
                  <c:v>Group Exam Retest 3</c:v>
                </c:pt>
              </c:strCache>
            </c:strRef>
          </c:cat>
          <c:val>
            <c:numRef>
              <c:f>Sheet1!$C$6:$AO$6</c:f>
              <c:numCache>
                <c:formatCode>General</c:formatCode>
                <c:ptCount val="39"/>
                <c:pt idx="0">
                  <c:v>5</c:v>
                </c:pt>
                <c:pt idx="1">
                  <c:v>65</c:v>
                </c:pt>
                <c:pt idx="2">
                  <c:v>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35</c:v>
                </c:pt>
                <c:pt idx="7">
                  <c:v>0</c:v>
                </c:pt>
                <c:pt idx="8">
                  <c:v>0</c:v>
                </c:pt>
                <c:pt idx="9">
                  <c:v>20</c:v>
                </c:pt>
                <c:pt idx="10">
                  <c:v>10</c:v>
                </c:pt>
                <c:pt idx="11">
                  <c:v>0</c:v>
                </c:pt>
                <c:pt idx="12">
                  <c:v>0</c:v>
                </c:pt>
                <c:pt idx="13">
                  <c:v>20</c:v>
                </c:pt>
                <c:pt idx="14">
                  <c:v>20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25</c:v>
                </c:pt>
                <c:pt idx="19">
                  <c:v>20</c:v>
                </c:pt>
                <c:pt idx="20">
                  <c:v>5</c:v>
                </c:pt>
                <c:pt idx="21">
                  <c:v>15</c:v>
                </c:pt>
                <c:pt idx="22">
                  <c:v>20</c:v>
                </c:pt>
                <c:pt idx="23">
                  <c:v>10</c:v>
                </c:pt>
                <c:pt idx="24">
                  <c:v>20</c:v>
                </c:pt>
                <c:pt idx="25">
                  <c:v>15</c:v>
                </c:pt>
                <c:pt idx="26">
                  <c:v>15</c:v>
                </c:pt>
                <c:pt idx="27">
                  <c:v>10</c:v>
                </c:pt>
                <c:pt idx="28">
                  <c:v>60</c:v>
                </c:pt>
                <c:pt idx="29">
                  <c:v>0</c:v>
                </c:pt>
                <c:pt idx="30">
                  <c:v>20</c:v>
                </c:pt>
                <c:pt idx="31">
                  <c:v>10</c:v>
                </c:pt>
                <c:pt idx="32">
                  <c:v>0</c:v>
                </c:pt>
                <c:pt idx="33">
                  <c:v>20</c:v>
                </c:pt>
                <c:pt idx="34">
                  <c:v>20</c:v>
                </c:pt>
                <c:pt idx="35">
                  <c:v>0</c:v>
                </c:pt>
                <c:pt idx="36">
                  <c:v>20</c:v>
                </c:pt>
                <c:pt idx="37">
                  <c:v>10</c:v>
                </c:pt>
                <c:pt idx="3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28-4CAD-9793-FDDF073A7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033232"/>
        <c:axId val="210025784"/>
      </c:barChart>
      <c:catAx>
        <c:axId val="21003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25784"/>
        <c:crosses val="autoZero"/>
        <c:auto val="1"/>
        <c:lblAlgn val="ctr"/>
        <c:lblOffset val="100"/>
        <c:noMultiLvlLbl val="0"/>
      </c:catAx>
      <c:valAx>
        <c:axId val="2100257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3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60416-5BA6-4C0D-B355-997DB6EDBD9A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2FF18-34EC-4F58-83E4-D0ED5A210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6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Luanna</a:t>
            </a:r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39f35ca2a5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239f35ca2a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2415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Sage on the stage, stand and deliver, direct instruction, chalk and talk at.</a:t>
            </a:r>
            <a:endParaRPr/>
          </a:p>
        </p:txBody>
      </p:sp>
      <p:sp>
        <p:nvSpPr>
          <p:cNvPr id="425" name="Google Shape;42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838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>
          <a:extLst>
            <a:ext uri="{FF2B5EF4-FFF2-40B4-BE49-F238E27FC236}">
              <a16:creationId xmlns:a16="http://schemas.microsoft.com/office/drawing/2014/main" id="{C084668D-270A-7142-2125-47A303683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:notes">
            <a:extLst>
              <a:ext uri="{FF2B5EF4-FFF2-40B4-BE49-F238E27FC236}">
                <a16:creationId xmlns:a16="http://schemas.microsoft.com/office/drawing/2014/main" id="{8218EE29-B42E-7F8E-5599-5849DC500D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3:notes">
            <a:extLst>
              <a:ext uri="{FF2B5EF4-FFF2-40B4-BE49-F238E27FC236}">
                <a16:creationId xmlns:a16="http://schemas.microsoft.com/office/drawing/2014/main" id="{FB503F41-6F11-5E52-BFCA-075C20F9DF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Sage on the stage, stand and deliver, direct instruction, chalk and talk at.</a:t>
            </a:r>
            <a:endParaRPr/>
          </a:p>
        </p:txBody>
      </p:sp>
      <p:sp>
        <p:nvSpPr>
          <p:cNvPr id="425" name="Google Shape;425;p13:notes">
            <a:extLst>
              <a:ext uri="{FF2B5EF4-FFF2-40B4-BE49-F238E27FC236}">
                <a16:creationId xmlns:a16="http://schemas.microsoft.com/office/drawing/2014/main" id="{F9DA718B-F01D-5FA3-348E-71D38C039D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770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4331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07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5efe71659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25efe7165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3279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2873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7679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9604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79" name="Google Shape;67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09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3302196B-8927-5BE0-6A18-968842778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>
            <a:extLst>
              <a:ext uri="{FF2B5EF4-FFF2-40B4-BE49-F238E27FC236}">
                <a16:creationId xmlns:a16="http://schemas.microsoft.com/office/drawing/2014/main" id="{47F339C0-F0EC-5868-7FD8-C2AE231DB4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>
            <a:extLst>
              <a:ext uri="{FF2B5EF4-FFF2-40B4-BE49-F238E27FC236}">
                <a16:creationId xmlns:a16="http://schemas.microsoft.com/office/drawing/2014/main" id="{8401656F-5074-67DA-57B8-D29FBBA6E3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Luanna</a:t>
            </a:r>
            <a:endParaRPr/>
          </a:p>
        </p:txBody>
      </p:sp>
      <p:sp>
        <p:nvSpPr>
          <p:cNvPr id="181" name="Google Shape;181;p4:notes">
            <a:extLst>
              <a:ext uri="{FF2B5EF4-FFF2-40B4-BE49-F238E27FC236}">
                <a16:creationId xmlns:a16="http://schemas.microsoft.com/office/drawing/2014/main" id="{24F453B0-E719-C334-B3B4-12AF582938B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094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381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5efe71659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25efe7165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4263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916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*Old text books,  lucky to have pictures!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*Most common use of texts is now for reading before lectures , have recognized the importance of active reading for decades (Photo from campble).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now we have tools that can help us with this.  </a:t>
            </a:r>
            <a:endParaRPr/>
          </a:p>
        </p:txBody>
      </p:sp>
      <p:sp>
        <p:nvSpPr>
          <p:cNvPr id="358" name="Google Shape;35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343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0966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8386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3473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99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E2346EE3-72E6-19D9-5F5A-0774B3BA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>
            <a:extLst>
              <a:ext uri="{FF2B5EF4-FFF2-40B4-BE49-F238E27FC236}">
                <a16:creationId xmlns:a16="http://schemas.microsoft.com/office/drawing/2014/main" id="{83240DF6-93BF-88AF-BDA4-F7DA42CA70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>
            <a:extLst>
              <a:ext uri="{FF2B5EF4-FFF2-40B4-BE49-F238E27FC236}">
                <a16:creationId xmlns:a16="http://schemas.microsoft.com/office/drawing/2014/main" id="{09EAB891-B98E-98FC-F04C-23DC6284E2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Luanna</a:t>
            </a:r>
            <a:endParaRPr/>
          </a:p>
        </p:txBody>
      </p:sp>
      <p:sp>
        <p:nvSpPr>
          <p:cNvPr id="181" name="Google Shape;181;p4:notes">
            <a:extLst>
              <a:ext uri="{FF2B5EF4-FFF2-40B4-BE49-F238E27FC236}">
                <a16:creationId xmlns:a16="http://schemas.microsoft.com/office/drawing/2014/main" id="{564B2DEA-D8CE-9710-FDEE-76101F779C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58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27A0ABE9-98B5-A1FE-FE24-A7EB558C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>
            <a:extLst>
              <a:ext uri="{FF2B5EF4-FFF2-40B4-BE49-F238E27FC236}">
                <a16:creationId xmlns:a16="http://schemas.microsoft.com/office/drawing/2014/main" id="{D215EF80-EA77-B77D-F3C6-F35B9312E2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>
            <a:extLst>
              <a:ext uri="{FF2B5EF4-FFF2-40B4-BE49-F238E27FC236}">
                <a16:creationId xmlns:a16="http://schemas.microsoft.com/office/drawing/2014/main" id="{510FAB5B-9714-BC2B-1ADA-0EE9DE11BD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Luanna</a:t>
            </a:r>
            <a:endParaRPr/>
          </a:p>
        </p:txBody>
      </p:sp>
      <p:sp>
        <p:nvSpPr>
          <p:cNvPr id="181" name="Google Shape;181;p4:notes">
            <a:extLst>
              <a:ext uri="{FF2B5EF4-FFF2-40B4-BE49-F238E27FC236}">
                <a16:creationId xmlns:a16="http://schemas.microsoft.com/office/drawing/2014/main" id="{8A7A6709-881A-DFF8-474F-5F9C64930D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492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4FCE4F2A-074A-2F6F-79DB-6973CFE1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>
            <a:extLst>
              <a:ext uri="{FF2B5EF4-FFF2-40B4-BE49-F238E27FC236}">
                <a16:creationId xmlns:a16="http://schemas.microsoft.com/office/drawing/2014/main" id="{45D8398B-772D-78C4-B6B9-90CCC0ECA9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>
            <a:extLst>
              <a:ext uri="{FF2B5EF4-FFF2-40B4-BE49-F238E27FC236}">
                <a16:creationId xmlns:a16="http://schemas.microsoft.com/office/drawing/2014/main" id="{A431E19C-4AC6-AC96-F5F5-49AA0D1099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Luanna</a:t>
            </a:r>
            <a:endParaRPr/>
          </a:p>
        </p:txBody>
      </p:sp>
      <p:sp>
        <p:nvSpPr>
          <p:cNvPr id="181" name="Google Shape;181;p4:notes">
            <a:extLst>
              <a:ext uri="{FF2B5EF4-FFF2-40B4-BE49-F238E27FC236}">
                <a16:creationId xmlns:a16="http://schemas.microsoft.com/office/drawing/2014/main" id="{6D5624F2-7D65-18CB-3B7F-E7068D7A75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76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Luanna</a:t>
            </a:r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5efe71659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25efe7165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1465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5efe71659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25efe7165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4867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5efe71659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25efe7165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475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CF8F-2996-2DE4-4F71-984386CB3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23725-D3B1-E0CC-7B3D-952696BC6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6B960-F345-B23A-C67C-7EECE435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C71B8-1DAC-6F8C-F399-2F33F9FB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7988C-8CBB-D3C2-1E4A-23CE13B4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D3C2-252E-3BA5-0896-49BD0AC8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526D-41B7-7E7B-C218-B0F7D3451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F9DCE-AC1C-06A3-E473-EF0CF7F92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E187B-D40B-65FE-B7B0-56D68BAE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B2316-7CA5-FA16-4552-4F7B9E17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61F637-A6E0-16AA-C2DC-FAA1856578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C0AB9-F9F9-D991-998E-C65608854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4C2B7-3645-EF6D-B40D-3D6B790C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888EA-37DD-BE0B-64E8-B89074A7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3565A-359A-255B-6722-F3FB3195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36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5055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800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675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369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775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5412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55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7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A03CF-48A7-B6A4-5944-047FDE8F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E7BE5-6708-6BC5-04BF-A7735CBE9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ED2EF-1F26-B3E9-0D25-62346898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2553C-24F9-74D2-A23E-40DC3CC1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3D9A-7DA2-CD1A-3E36-221F75E9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55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997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08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9CB15-44D5-1C3F-F8B4-ABC2D3BAB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8A6AD-159D-7E02-5E8D-44CC00C93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F2715-449D-DE06-751E-D04AE09B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5DCA5-73FF-7B78-A2AB-BCA226298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DAF8-9621-3350-84B5-908AF0E2B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7B82-ED38-1638-AE15-7D07D4A3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9EDEE-4C3C-62D0-C58B-371ED5961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75293-2BB7-8DAD-C4DC-1639263E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BE4F3-65E3-FEC2-CFBB-AE6F71AD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74C0C-B75B-37E1-5807-69D47EBC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5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5505F-3DAE-9362-3D3D-EE5EE5CD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6A149-4D0B-BCEC-3770-2F7E4C3D8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D860E-4740-F865-395B-9F6AB5FC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5DCDA-3336-AA35-739E-5176FA777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CD94A-75F0-E6D7-B9D5-D9990EDA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2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45FE-5AB2-F91B-A89B-1FC48862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93AA9-C8DD-B2BE-F7D6-0E04D111C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CB842-3CEE-529C-89AB-801204D95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A7CEA-26E9-2C9D-9510-ED6D01740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E9859-F676-2706-DF82-0F32AC90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5779A-C406-F5A8-9039-D2358B38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77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0775-993B-6AAC-DBA2-2CED9B437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F585C-D944-5369-9BB6-ED73CE6C3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4E62-8094-041B-B449-CBAF7BB2F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2A13F-D5FA-EC58-08E8-E0ADA90E3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3A6AD-FFD8-14F9-9A47-A73EC0043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06B00-F062-C670-87F6-F9FA86F0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BB09E-FA0A-1466-C946-EC53E07F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CFB2A-08F4-CC07-EE52-1FAA1D5A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74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90F17-1231-1C8F-8BBF-29DD0D0DA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2A8F5-D56E-D99A-F9EA-E9645057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DEE9F-2825-15A4-063B-442B940FF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DEB17-E65E-4C3D-7702-47EE0128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79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B9D4D-E8FA-8805-A1DC-219AA94D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A4B70-B493-44B2-9078-2BAABA013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A9591-9189-91D0-B7EA-2620C0ED2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1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0B51-1EA6-D68C-18CB-DDCF41FB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E73FF-5C94-EADE-048C-1EF561181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ECFEF-90FF-5D5F-4AAF-73931272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B768B-2CBA-5989-2CD7-DE8BD092A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64166-BB5B-D0A9-C131-702B47B8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69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6695-677B-C9FA-C941-C93CFF25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52957-C9D7-D727-7BD8-B1AF6C711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12401-D77A-4301-1A1D-7185D9F27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BF755-8514-699C-8E96-156D3017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726F2-C931-5B92-5B27-BB62C5E2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E01B4-869C-C631-C6D2-945D375B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76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F67E-8575-EB39-5F53-B602A2C8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FC115-9855-8275-28F4-912AC5133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D9096-F74A-3BE8-3490-4DA766F0E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987D9-02F4-2358-CBBC-30C6C594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15D87-0355-D683-A7E7-FB26E5A2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BBB8B-7177-CC9B-5FFD-8142B4B85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3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F6D0-AE07-C535-3FD5-71344A04B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440B16-73E6-2A85-9F56-BD5F5961C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B856B-0D63-A25B-9408-1417FFC8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284FB-40B6-A081-CF5A-605A53A5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47121-791A-7E07-65AF-1161890D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99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5D31DC-B2F3-58F7-52FD-C287AB489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F0CAD-F191-D94A-F818-1B1752197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C991-EC6A-38F6-00C9-DC0278CD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8BC1-1F6E-72B5-871E-D3990935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20F1C-6CBA-4E8C-DE3D-85E62C34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62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361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6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284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7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7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7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2592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418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838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7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3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C8C3-EF63-FB2B-F852-9C6B2708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DCACE-AE99-F93A-3492-3A054912E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BA5A2-1859-7C20-EBE0-BD91BF3B9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454B4-898A-6808-FE17-A9D1418B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CAE2B-6AAA-4864-ACD4-96EDEFBE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F44A0-E1CE-BD61-EE2F-99ADFAE5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7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657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339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283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8674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8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8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671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8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774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9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9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9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9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9069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4839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273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9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6" name="Google Shape;286;p9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7" name="Google Shape;287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96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8560-271C-BBC0-5114-028FBA38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E6CB0-694E-2EED-1AFA-8E25A7E70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751E3-1F7A-7FFA-3DAE-0AD9BFED6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1355B4-0A10-15ED-B819-CBD15FAC5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9348F-7F07-7587-01B5-411259FCDD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9038BE-1EA0-1C62-9829-198468CB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7AEA6-FD0E-10E3-9E16-E2EE7DFC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9E2414-FAFE-83E7-BAA7-B124527E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286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9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9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4" name="Google Shape;294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19588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9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555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9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4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513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0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9" name="Google Shape;219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8498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0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41868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0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10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646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0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8" name="Google Shape;238;p10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10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0" name="Google Shape;240;p10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738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746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36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1675-2730-30A4-62F7-FEFFCE16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D52DA6-7A3C-2084-5DEC-BE7BEFBBD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CC83A6-D909-5C63-84C3-485D4BE0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412A69-A98E-F841-E4E6-9A6F8EF6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458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0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6" name="Google Shape;256;p10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7" name="Google Shape;257;p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081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0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10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4" name="Google Shape;264;p10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0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016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0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1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5978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1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0552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1"/>
          <p:cNvSpPr/>
          <p:nvPr/>
        </p:nvSpPr>
        <p:spPr>
          <a:xfrm>
            <a:off x="4056063" y="0"/>
            <a:ext cx="4046537" cy="46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11" descr="Pearson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84613" y="1417638"/>
            <a:ext cx="438785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1749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_ 2 column bullet">
  <p:cSld name="Content slide_ 2 column bulle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2"/>
          <p:cNvSpPr/>
          <p:nvPr/>
        </p:nvSpPr>
        <p:spPr>
          <a:xfrm>
            <a:off x="0" y="555625"/>
            <a:ext cx="1019175" cy="1158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5" name="Google Shape;285;p112"/>
          <p:cNvCxnSpPr/>
          <p:nvPr/>
        </p:nvCxnSpPr>
        <p:spPr>
          <a:xfrm>
            <a:off x="1036638" y="555625"/>
            <a:ext cx="0" cy="1154113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6" name="Google Shape;286;p1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7" name="Google Shape;287;p112"/>
          <p:cNvSpPr txBox="1">
            <a:spLocks noGrp="1"/>
          </p:cNvSpPr>
          <p:nvPr>
            <p:ph type="body" idx="1"/>
          </p:nvPr>
        </p:nvSpPr>
        <p:spPr>
          <a:xfrm>
            <a:off x="6096000" y="1828800"/>
            <a:ext cx="4748720" cy="392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88" name="Google Shape;288;p112"/>
          <p:cNvSpPr txBox="1">
            <a:spLocks noGrp="1"/>
          </p:cNvSpPr>
          <p:nvPr>
            <p:ph type="body" idx="2"/>
          </p:nvPr>
        </p:nvSpPr>
        <p:spPr>
          <a:xfrm>
            <a:off x="1183730" y="1828800"/>
            <a:ext cx="4748720" cy="392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89" name="Google Shape;289;p112"/>
          <p:cNvSpPr txBox="1">
            <a:spLocks noGrp="1"/>
          </p:cNvSpPr>
          <p:nvPr>
            <p:ph type="title"/>
          </p:nvPr>
        </p:nvSpPr>
        <p:spPr>
          <a:xfrm>
            <a:off x="1183729" y="571500"/>
            <a:ext cx="9966871" cy="111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660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1174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7860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969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13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DB22E-7B04-2EF6-487E-AF5943E5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274DA-B16F-DBA5-CFFA-6B0D00C3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25C40-8DA5-9314-ED6A-68A63270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061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0818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8067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2908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8178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7950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1985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1763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38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355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9160-8B86-1F88-89E0-FE8394D1B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2B872-861A-23AA-6DF0-DF29EBA25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136C-0FD1-04EB-BA14-25866BE59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47F15-6CBD-C644-8C06-627F43F3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BF37D-6E43-99F8-F7BE-E00C893E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76206-176E-328F-05CE-2C4E78AF5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23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59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2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776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505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616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894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38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595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7946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6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E1D13-B81F-3CE6-73A2-59182E1E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D64D15-34BD-347A-F35E-AB04812F1B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CD75C-6148-F5E3-E574-D6EFC1D9F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23019-796B-2F0F-CA9D-75DFFA6A6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EBC38-8598-A257-7FB3-01B2C1C42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E2EC1-ED18-B4BF-3B4A-871E1956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384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8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8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648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8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3989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9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9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9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9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7742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8941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89398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9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6" name="Google Shape;286;p9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7" name="Google Shape;287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95747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9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9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4" name="Google Shape;294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2839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9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2248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9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79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4CBC07-48A1-89F3-5A47-37B356E1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9480-B6ED-ED47-7CDB-36B20072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F2ED0-A7C8-C4CF-B20A-5B3B09504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AEEA09-D9EB-4057-833A-C12AD6781B69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2B152-8D95-3D8D-6519-20E5F6963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960BD-CB77-9F15-7465-4CCEFF467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440E5F-FAAF-4D0D-9C77-E64BEDF55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5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928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39528-0384-15EF-0EA3-857CA4A4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5C31E-396F-10CB-8FAA-CF52E9B65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28D47-D14F-55ED-0B3B-2CD01E70A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715A6-6583-42DD-BCEB-2BE058170E8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65BE1-ECDB-BA1E-0F37-074FEB111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AA051-3AA7-FB51-E0DC-0047E645D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D1384-91C5-4AE4-A69A-1E827EB5F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7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3142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411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6655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9034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C0BE5-32EF-4580-AC79-77944B0E025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08872-E1EB-4FBB-AD11-E888EA4E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9864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;p1">
            <a:extLst>
              <a:ext uri="{FF2B5EF4-FFF2-40B4-BE49-F238E27FC236}">
                <a16:creationId xmlns:a16="http://schemas.microsoft.com/office/drawing/2014/main" id="{81C809BB-C1D3-DD01-ABF7-78A508DEE635}"/>
              </a:ext>
            </a:extLst>
          </p:cNvPr>
          <p:cNvSpPr/>
          <p:nvPr/>
        </p:nvSpPr>
        <p:spPr>
          <a:xfrm>
            <a:off x="-17192" y="1906092"/>
            <a:ext cx="12148185" cy="246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7000"/>
              </a:lnSpc>
              <a:buClr>
                <a:srgbClr val="000000"/>
              </a:buClr>
              <a:buSzPts val="1800"/>
              <a:buFont typeface="Arial"/>
              <a:buNone/>
            </a:pPr>
            <a:r>
              <a:rPr lang="en-US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Learning Objectives:</a:t>
            </a:r>
            <a:endParaRPr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42900">
              <a:lnSpc>
                <a:spcPct val="107000"/>
              </a:lnSpc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-US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 Dimensions of the 4DEE framework.</a:t>
            </a:r>
          </a:p>
          <a:p>
            <a:pPr marL="457200" indent="-342900">
              <a:lnSpc>
                <a:spcPct val="107000"/>
              </a:lnSpc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-US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Understand the 4DEE framework. </a:t>
            </a:r>
          </a:p>
          <a:p>
            <a:pPr marL="457200" indent="-342900">
              <a:lnSpc>
                <a:spcPct val="107000"/>
              </a:lnSpc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-US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how active learning can be used to increase the coverage of 4DEE related learning objectives in the classroom. </a:t>
            </a:r>
          </a:p>
          <a:p>
            <a:pPr marL="457200" indent="-342900">
              <a:lnSpc>
                <a:spcPct val="107000"/>
              </a:lnSpc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-US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how resources like (</a:t>
            </a:r>
            <a:r>
              <a:rPr lang="en-US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SimUText</a:t>
            </a:r>
            <a:r>
              <a:rPr lang="en-US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can be used to actively cover 4DEE related learning objectives outside the classroom before and after lecture.   </a:t>
            </a:r>
          </a:p>
          <a:p>
            <a:pPr marL="457200" indent="-342900">
              <a:lnSpc>
                <a:spcPct val="107000"/>
              </a:lnSpc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-US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Engage in a discussion at the intersection of: 4DEE, active learning, and course resources.</a:t>
            </a:r>
          </a:p>
          <a:p>
            <a:pPr marL="457200" indent="-342900">
              <a:lnSpc>
                <a:spcPct val="107000"/>
              </a:lnSpc>
              <a:buClr>
                <a:srgbClr val="000000"/>
              </a:buClr>
              <a:buSzPts val="1800"/>
              <a:buFont typeface="Times New Roman"/>
              <a:buChar char="●"/>
            </a:pPr>
            <a:endParaRPr lang="en-US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2B5B1-420B-BFCB-FC32-84FEDBBCA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821" y="21642"/>
            <a:ext cx="2046234" cy="2154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AC4CBE-76D2-DF09-3484-A50550CE4312}"/>
              </a:ext>
            </a:extLst>
          </p:cNvPr>
          <p:cNvSpPr txBox="1"/>
          <p:nvPr/>
        </p:nvSpPr>
        <p:spPr>
          <a:xfrm>
            <a:off x="78895" y="-135775"/>
            <a:ext cx="10653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Teaching Ecology the ESA way: Using the 4DEE framework to guide active learning in ecology classes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57158-BBB7-A9AD-0591-EB784A014472}"/>
              </a:ext>
            </a:extLst>
          </p:cNvPr>
          <p:cNvSpPr txBox="1"/>
          <p:nvPr/>
        </p:nvSpPr>
        <p:spPr>
          <a:xfrm>
            <a:off x="-478094" y="746659"/>
            <a:ext cx="10653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Dr. Justin R. St. Juliana </a:t>
            </a:r>
          </a:p>
          <a:p>
            <a:pPr algn="ctr"/>
            <a:r>
              <a:rPr lang="en-US" dirty="0"/>
              <a:t>Department of Ecology and Evolutionary Biology </a:t>
            </a:r>
          </a:p>
          <a:p>
            <a:pPr algn="ctr"/>
            <a:r>
              <a:rPr lang="en-US" dirty="0"/>
              <a:t>Cornell University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B4607E-5A0C-CC5F-6346-AE3B9E5C1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8641"/>
            <a:ext cx="12113802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3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5efe71659a_0_1"/>
          <p:cNvSpPr txBox="1">
            <a:spLocks noGrp="1"/>
          </p:cNvSpPr>
          <p:nvPr>
            <p:ph type="body" idx="1"/>
          </p:nvPr>
        </p:nvSpPr>
        <p:spPr>
          <a:xfrm>
            <a:off x="160867" y="126609"/>
            <a:ext cx="10515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dirty="0"/>
              <a:t>The Four Dimensional Ecology Education (4DEE) Framework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3" name="Google Shape;424;p6">
            <a:extLst>
              <a:ext uri="{FF2B5EF4-FFF2-40B4-BE49-F238E27FC236}">
                <a16:creationId xmlns:a16="http://schemas.microsoft.com/office/drawing/2014/main" id="{5463DA91-CA56-35ED-2227-B15FC4BF92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0000" b="94562"/>
          <a:stretch/>
        </p:blipFill>
        <p:spPr>
          <a:xfrm>
            <a:off x="4170450" y="1185523"/>
            <a:ext cx="2860166" cy="3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25;p6">
            <a:extLst>
              <a:ext uri="{FF2B5EF4-FFF2-40B4-BE49-F238E27FC236}">
                <a16:creationId xmlns:a16="http://schemas.microsoft.com/office/drawing/2014/main" id="{99F2A0CE-7172-B800-F8F8-A9A0260E8B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5152" b="91869"/>
          <a:stretch/>
        </p:blipFill>
        <p:spPr>
          <a:xfrm>
            <a:off x="8779772" y="3429000"/>
            <a:ext cx="2477612" cy="3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6;p6">
            <a:extLst>
              <a:ext uri="{FF2B5EF4-FFF2-40B4-BE49-F238E27FC236}">
                <a16:creationId xmlns:a16="http://schemas.microsoft.com/office/drawing/2014/main" id="{A1C6C534-C1A0-230A-4B9D-74DB5C780C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r="56146" b="90941"/>
          <a:stretch/>
        </p:blipFill>
        <p:spPr>
          <a:xfrm>
            <a:off x="3549964" y="5919947"/>
            <a:ext cx="4320408" cy="3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27;p6">
            <a:extLst>
              <a:ext uri="{FF2B5EF4-FFF2-40B4-BE49-F238E27FC236}">
                <a16:creationId xmlns:a16="http://schemas.microsoft.com/office/drawing/2014/main" id="{EB6E57BF-5B62-1164-F5F5-B724E11FB6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9406" b="87707"/>
          <a:stretch/>
        </p:blipFill>
        <p:spPr>
          <a:xfrm>
            <a:off x="664894" y="3552735"/>
            <a:ext cx="2969380" cy="3627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19;g25efe71659a_0_14">
            <a:extLst>
              <a:ext uri="{FF2B5EF4-FFF2-40B4-BE49-F238E27FC236}">
                <a16:creationId xmlns:a16="http://schemas.microsoft.com/office/drawing/2014/main" id="{97431765-E5AC-2831-4300-92B038E21646}"/>
              </a:ext>
            </a:extLst>
          </p:cNvPr>
          <p:cNvSpPr txBox="1"/>
          <p:nvPr/>
        </p:nvSpPr>
        <p:spPr>
          <a:xfrm>
            <a:off x="3733764" y="2149090"/>
            <a:ext cx="452250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Which of the 4DEE dimensions do you most closely associate with lecture?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FEF02E-88C3-7EF3-4C15-A6B4FAA733A1}"/>
              </a:ext>
            </a:extLst>
          </p:cNvPr>
          <p:cNvSpPr/>
          <p:nvPr/>
        </p:nvSpPr>
        <p:spPr>
          <a:xfrm>
            <a:off x="66675" y="0"/>
            <a:ext cx="12020550" cy="6781800"/>
          </a:xfrm>
          <a:prstGeom prst="rect">
            <a:avLst/>
          </a:prstGeom>
          <a:noFill/>
          <a:ln w="222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1;g25efe71659a_0_33">
            <a:extLst>
              <a:ext uri="{FF2B5EF4-FFF2-40B4-BE49-F238E27FC236}">
                <a16:creationId xmlns:a16="http://schemas.microsoft.com/office/drawing/2014/main" id="{C62FEA67-23E5-0928-F88A-EF0280848C08}"/>
              </a:ext>
            </a:extLst>
          </p:cNvPr>
          <p:cNvSpPr/>
          <p:nvPr/>
        </p:nvSpPr>
        <p:spPr>
          <a:xfrm rot="17593541">
            <a:off x="3752269" y="520171"/>
            <a:ext cx="3332794" cy="322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61925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25efe71659a_0_1"/>
          <p:cNvSpPr txBox="1">
            <a:spLocks noGrp="1"/>
          </p:cNvSpPr>
          <p:nvPr>
            <p:ph type="body" idx="1"/>
          </p:nvPr>
        </p:nvSpPr>
        <p:spPr>
          <a:xfrm>
            <a:off x="160867" y="126609"/>
            <a:ext cx="10515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dirty="0"/>
              <a:t>The Four Dimensional Ecology Education (4DEE) Framework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3" name="Google Shape;424;p6">
            <a:extLst>
              <a:ext uri="{FF2B5EF4-FFF2-40B4-BE49-F238E27FC236}">
                <a16:creationId xmlns:a16="http://schemas.microsoft.com/office/drawing/2014/main" id="{5463DA91-CA56-35ED-2227-B15FC4BF92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0000" b="94562"/>
          <a:stretch/>
        </p:blipFill>
        <p:spPr>
          <a:xfrm>
            <a:off x="4170450" y="1185523"/>
            <a:ext cx="2860166" cy="3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25;p6">
            <a:extLst>
              <a:ext uri="{FF2B5EF4-FFF2-40B4-BE49-F238E27FC236}">
                <a16:creationId xmlns:a16="http://schemas.microsoft.com/office/drawing/2014/main" id="{99F2A0CE-7172-B800-F8F8-A9A0260E8B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5152" b="91869"/>
          <a:stretch/>
        </p:blipFill>
        <p:spPr>
          <a:xfrm>
            <a:off x="8779772" y="3429000"/>
            <a:ext cx="2477612" cy="3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6;p6">
            <a:extLst>
              <a:ext uri="{FF2B5EF4-FFF2-40B4-BE49-F238E27FC236}">
                <a16:creationId xmlns:a16="http://schemas.microsoft.com/office/drawing/2014/main" id="{A1C6C534-C1A0-230A-4B9D-74DB5C780C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r="56146" b="90941"/>
          <a:stretch/>
        </p:blipFill>
        <p:spPr>
          <a:xfrm>
            <a:off x="3549964" y="5919947"/>
            <a:ext cx="4320408" cy="3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27;p6">
            <a:extLst>
              <a:ext uri="{FF2B5EF4-FFF2-40B4-BE49-F238E27FC236}">
                <a16:creationId xmlns:a16="http://schemas.microsoft.com/office/drawing/2014/main" id="{EB6E57BF-5B62-1164-F5F5-B724E11FB6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9406" b="87707"/>
          <a:stretch/>
        </p:blipFill>
        <p:spPr>
          <a:xfrm>
            <a:off x="664894" y="3552735"/>
            <a:ext cx="2969380" cy="3627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56;p23">
            <a:extLst>
              <a:ext uri="{FF2B5EF4-FFF2-40B4-BE49-F238E27FC236}">
                <a16:creationId xmlns:a16="http://schemas.microsoft.com/office/drawing/2014/main" id="{0507C47E-A135-B533-2C89-C828AC47A0AB}"/>
              </a:ext>
            </a:extLst>
          </p:cNvPr>
          <p:cNvSpPr txBox="1"/>
          <p:nvPr/>
        </p:nvSpPr>
        <p:spPr>
          <a:xfrm>
            <a:off x="2405804" y="2277030"/>
            <a:ext cx="2288319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4402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1;g25efe71659a_0_33">
            <a:extLst>
              <a:ext uri="{FF2B5EF4-FFF2-40B4-BE49-F238E27FC236}">
                <a16:creationId xmlns:a16="http://schemas.microsoft.com/office/drawing/2014/main" id="{C62FEA67-23E5-0928-F88A-EF0280848C08}"/>
              </a:ext>
            </a:extLst>
          </p:cNvPr>
          <p:cNvSpPr/>
          <p:nvPr/>
        </p:nvSpPr>
        <p:spPr>
          <a:xfrm rot="19618700">
            <a:off x="-278857" y="1495776"/>
            <a:ext cx="7846174" cy="3109218"/>
          </a:xfrm>
          <a:prstGeom prst="ellipse">
            <a:avLst/>
          </a:prstGeom>
          <a:solidFill>
            <a:schemeClr val="tx2"/>
          </a:solidFill>
          <a:ln w="161925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25efe71659a_0_1"/>
          <p:cNvSpPr txBox="1">
            <a:spLocks noGrp="1"/>
          </p:cNvSpPr>
          <p:nvPr>
            <p:ph type="body" idx="1"/>
          </p:nvPr>
        </p:nvSpPr>
        <p:spPr>
          <a:xfrm>
            <a:off x="160867" y="126609"/>
            <a:ext cx="10515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dirty="0"/>
              <a:t>The Four Dimensional Ecology Education (4DEE) Framework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3" name="Google Shape;424;p6">
            <a:extLst>
              <a:ext uri="{FF2B5EF4-FFF2-40B4-BE49-F238E27FC236}">
                <a16:creationId xmlns:a16="http://schemas.microsoft.com/office/drawing/2014/main" id="{5463DA91-CA56-35ED-2227-B15FC4BF92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0000" b="94562"/>
          <a:stretch/>
        </p:blipFill>
        <p:spPr>
          <a:xfrm>
            <a:off x="4170450" y="1185523"/>
            <a:ext cx="2860166" cy="3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25;p6">
            <a:extLst>
              <a:ext uri="{FF2B5EF4-FFF2-40B4-BE49-F238E27FC236}">
                <a16:creationId xmlns:a16="http://schemas.microsoft.com/office/drawing/2014/main" id="{99F2A0CE-7172-B800-F8F8-A9A0260E8B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5152" b="91869"/>
          <a:stretch/>
        </p:blipFill>
        <p:spPr>
          <a:xfrm>
            <a:off x="8779772" y="3429000"/>
            <a:ext cx="2477612" cy="3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6;p6">
            <a:extLst>
              <a:ext uri="{FF2B5EF4-FFF2-40B4-BE49-F238E27FC236}">
                <a16:creationId xmlns:a16="http://schemas.microsoft.com/office/drawing/2014/main" id="{A1C6C534-C1A0-230A-4B9D-74DB5C780C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r="56146" b="90941"/>
          <a:stretch/>
        </p:blipFill>
        <p:spPr>
          <a:xfrm>
            <a:off x="3549964" y="5919947"/>
            <a:ext cx="4320408" cy="3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27;p6">
            <a:extLst>
              <a:ext uri="{FF2B5EF4-FFF2-40B4-BE49-F238E27FC236}">
                <a16:creationId xmlns:a16="http://schemas.microsoft.com/office/drawing/2014/main" id="{EB6E57BF-5B62-1164-F5F5-B724E11FB6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9406" b="87707"/>
          <a:stretch/>
        </p:blipFill>
        <p:spPr>
          <a:xfrm>
            <a:off x="664894" y="3552735"/>
            <a:ext cx="2969380" cy="3627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56;p23">
            <a:extLst>
              <a:ext uri="{FF2B5EF4-FFF2-40B4-BE49-F238E27FC236}">
                <a16:creationId xmlns:a16="http://schemas.microsoft.com/office/drawing/2014/main" id="{0507C47E-A135-B533-2C89-C828AC47A0AB}"/>
              </a:ext>
            </a:extLst>
          </p:cNvPr>
          <p:cNvSpPr txBox="1"/>
          <p:nvPr/>
        </p:nvSpPr>
        <p:spPr>
          <a:xfrm>
            <a:off x="2824904" y="2277030"/>
            <a:ext cx="2288319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Lecture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730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39f35ca2a5_0_55"/>
          <p:cNvSpPr txBox="1"/>
          <p:nvPr/>
        </p:nvSpPr>
        <p:spPr>
          <a:xfrm>
            <a:off x="160884" y="698500"/>
            <a:ext cx="10515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86;g239f35ca2a5_0_64">
            <a:extLst>
              <a:ext uri="{FF2B5EF4-FFF2-40B4-BE49-F238E27FC236}">
                <a16:creationId xmlns:a16="http://schemas.microsoft.com/office/drawing/2014/main" id="{11B5C101-1BBC-77C1-86AB-822FBCEFBED8}"/>
              </a:ext>
            </a:extLst>
          </p:cNvPr>
          <p:cNvSpPr txBox="1"/>
          <p:nvPr/>
        </p:nvSpPr>
        <p:spPr>
          <a:xfrm>
            <a:off x="160883" y="208039"/>
            <a:ext cx="12020549" cy="150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-US" sz="4400" dirty="0">
                <a:latin typeface="Calibri"/>
                <a:ea typeface="Calibri"/>
                <a:cs typeface="Calibri"/>
                <a:sym typeface="Calibri"/>
              </a:rPr>
              <a:t>What adjectives do you think of when you think of traditional lectures?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endParaRPr lang="en-US" sz="4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-US" sz="4400" b="1" i="1" u="sng" dirty="0">
                <a:highlight>
                  <a:srgbClr val="FFFF00"/>
                </a:highlight>
                <a:latin typeface="Calibri"/>
                <a:cs typeface="Calibri"/>
                <a:sym typeface="Calibri"/>
              </a:rPr>
              <a:t>Type your thoughts.</a:t>
            </a:r>
            <a:endParaRPr b="1" i="1" u="sng" dirty="0">
              <a:highlight>
                <a:srgbClr val="FFFF0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0361CF-0D10-2193-4556-D6B297C7F21E}"/>
              </a:ext>
            </a:extLst>
          </p:cNvPr>
          <p:cNvSpPr/>
          <p:nvPr/>
        </p:nvSpPr>
        <p:spPr>
          <a:xfrm>
            <a:off x="66675" y="0"/>
            <a:ext cx="12020550" cy="6781800"/>
          </a:xfrm>
          <a:prstGeom prst="rect">
            <a:avLst/>
          </a:prstGeom>
          <a:noFill/>
          <a:ln w="222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Google Shape;443;p14">
            <a:extLst>
              <a:ext uri="{FF2B5EF4-FFF2-40B4-BE49-F238E27FC236}">
                <a16:creationId xmlns:a16="http://schemas.microsoft.com/office/drawing/2014/main" id="{B24B4AA6-FD77-5198-A3BC-C48B61DC55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613" r="8591"/>
          <a:stretch/>
        </p:blipFill>
        <p:spPr>
          <a:xfrm>
            <a:off x="4451816" y="2610778"/>
            <a:ext cx="2710927" cy="19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 txBox="1"/>
          <p:nvPr/>
        </p:nvSpPr>
        <p:spPr>
          <a:xfrm>
            <a:off x="160867" y="495300"/>
            <a:ext cx="10515600" cy="52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3"/>
          <p:cNvSpPr txBox="1"/>
          <p:nvPr/>
        </p:nvSpPr>
        <p:spPr>
          <a:xfrm>
            <a:off x="67734" y="-193674"/>
            <a:ext cx="10515600" cy="82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 is Active Learning in Lectures?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" name="Google Shape;429;p13"/>
          <p:cNvSpPr txBox="1">
            <a:spLocks noGrp="1"/>
          </p:cNvSpPr>
          <p:nvPr>
            <p:ph type="body" idx="1"/>
          </p:nvPr>
        </p:nvSpPr>
        <p:spPr>
          <a:xfrm>
            <a:off x="254000" y="626534"/>
            <a:ext cx="10515600" cy="55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30" name="Google Shape;43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867" y="2092679"/>
            <a:ext cx="3313853" cy="267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"/>
          <p:cNvPicPr preferRelativeResize="0"/>
          <p:nvPr/>
        </p:nvPicPr>
        <p:blipFill rotWithShape="1">
          <a:blip r:embed="rId4">
            <a:alphaModFix/>
          </a:blip>
          <a:srcRect l="19613" r="8591"/>
          <a:stretch/>
        </p:blipFill>
        <p:spPr>
          <a:xfrm>
            <a:off x="4437529" y="2610778"/>
            <a:ext cx="2710927" cy="19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>
          <a:extLst>
            <a:ext uri="{FF2B5EF4-FFF2-40B4-BE49-F238E27FC236}">
              <a16:creationId xmlns:a16="http://schemas.microsoft.com/office/drawing/2014/main" id="{FEC20C4F-49C8-4576-8B63-8EE9C319D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>
            <a:extLst>
              <a:ext uri="{FF2B5EF4-FFF2-40B4-BE49-F238E27FC236}">
                <a16:creationId xmlns:a16="http://schemas.microsoft.com/office/drawing/2014/main" id="{6CC378F5-3CCC-0720-ACCB-72071AA42391}"/>
              </a:ext>
            </a:extLst>
          </p:cNvPr>
          <p:cNvSpPr txBox="1"/>
          <p:nvPr/>
        </p:nvSpPr>
        <p:spPr>
          <a:xfrm>
            <a:off x="160867" y="495300"/>
            <a:ext cx="10515600" cy="52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3">
            <a:extLst>
              <a:ext uri="{FF2B5EF4-FFF2-40B4-BE49-F238E27FC236}">
                <a16:creationId xmlns:a16="http://schemas.microsoft.com/office/drawing/2014/main" id="{414DF1BC-0171-4D47-A050-EF0B49776BD0}"/>
              </a:ext>
            </a:extLst>
          </p:cNvPr>
          <p:cNvSpPr txBox="1"/>
          <p:nvPr/>
        </p:nvSpPr>
        <p:spPr>
          <a:xfrm>
            <a:off x="67734" y="-193674"/>
            <a:ext cx="10515600" cy="82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 is Active Learning in Lectures?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" name="Google Shape;429;p13">
            <a:extLst>
              <a:ext uri="{FF2B5EF4-FFF2-40B4-BE49-F238E27FC236}">
                <a16:creationId xmlns:a16="http://schemas.microsoft.com/office/drawing/2014/main" id="{842EA977-6F4F-D22F-2792-B10666DA49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4000" y="626534"/>
            <a:ext cx="10515600" cy="55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30" name="Google Shape;430;p13">
            <a:extLst>
              <a:ext uri="{FF2B5EF4-FFF2-40B4-BE49-F238E27FC236}">
                <a16:creationId xmlns:a16="http://schemas.microsoft.com/office/drawing/2014/main" id="{029B26D5-8C88-40DA-D9B3-D4AA5A1418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867" y="2092679"/>
            <a:ext cx="3313853" cy="267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">
            <a:extLst>
              <a:ext uri="{FF2B5EF4-FFF2-40B4-BE49-F238E27FC236}">
                <a16:creationId xmlns:a16="http://schemas.microsoft.com/office/drawing/2014/main" id="{2479869A-A1EB-014B-0B08-85F9F8BA1C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613" r="8591"/>
          <a:stretch/>
        </p:blipFill>
        <p:spPr>
          <a:xfrm>
            <a:off x="4437529" y="2610778"/>
            <a:ext cx="2710927" cy="1924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13">
            <a:extLst>
              <a:ext uri="{FF2B5EF4-FFF2-40B4-BE49-F238E27FC236}">
                <a16:creationId xmlns:a16="http://schemas.microsoft.com/office/drawing/2014/main" id="{14CA4771-831D-6069-B998-504B614B71A8}"/>
              </a:ext>
            </a:extLst>
          </p:cNvPr>
          <p:cNvCxnSpPr/>
          <p:nvPr/>
        </p:nvCxnSpPr>
        <p:spPr>
          <a:xfrm>
            <a:off x="3555633" y="3572803"/>
            <a:ext cx="704850" cy="0"/>
          </a:xfrm>
          <a:prstGeom prst="straightConnector1">
            <a:avLst/>
          </a:prstGeom>
          <a:noFill/>
          <a:ln w="139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979156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4"/>
          <p:cNvSpPr txBox="1"/>
          <p:nvPr/>
        </p:nvSpPr>
        <p:spPr>
          <a:xfrm>
            <a:off x="160867" y="495300"/>
            <a:ext cx="10515600" cy="52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4"/>
          <p:cNvSpPr txBox="1"/>
          <p:nvPr/>
        </p:nvSpPr>
        <p:spPr>
          <a:xfrm>
            <a:off x="214413" y="590358"/>
            <a:ext cx="10515600" cy="82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14"/>
          <p:cNvSpPr txBox="1">
            <a:spLocks noGrp="1"/>
          </p:cNvSpPr>
          <p:nvPr>
            <p:ph type="body" idx="1"/>
          </p:nvPr>
        </p:nvSpPr>
        <p:spPr>
          <a:xfrm>
            <a:off x="388815" y="810920"/>
            <a:ext cx="5439874" cy="116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u="sng" dirty="0"/>
              <a:t>Passive learning vs Active Learning </a:t>
            </a:r>
          </a:p>
        </p:txBody>
      </p:sp>
      <p:pic>
        <p:nvPicPr>
          <p:cNvPr id="442" name="Google Shape;44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867" y="2092679"/>
            <a:ext cx="3313853" cy="267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4"/>
          <p:cNvPicPr preferRelativeResize="0"/>
          <p:nvPr/>
        </p:nvPicPr>
        <p:blipFill rotWithShape="1">
          <a:blip r:embed="rId4">
            <a:alphaModFix/>
          </a:blip>
          <a:srcRect l="19613" r="8591"/>
          <a:stretch/>
        </p:blipFill>
        <p:spPr>
          <a:xfrm>
            <a:off x="4437529" y="2610778"/>
            <a:ext cx="2710927" cy="1924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4" name="Google Shape;444;p14"/>
          <p:cNvCxnSpPr/>
          <p:nvPr/>
        </p:nvCxnSpPr>
        <p:spPr>
          <a:xfrm>
            <a:off x="3555633" y="3572803"/>
            <a:ext cx="704850" cy="0"/>
          </a:xfrm>
          <a:prstGeom prst="straightConnector1">
            <a:avLst/>
          </a:prstGeom>
          <a:noFill/>
          <a:ln w="139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45" name="Google Shape;44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1417" y="1971928"/>
            <a:ext cx="3981033" cy="29141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6" name="Google Shape;446;p14"/>
          <p:cNvCxnSpPr/>
          <p:nvPr/>
        </p:nvCxnSpPr>
        <p:spPr>
          <a:xfrm>
            <a:off x="7176567" y="3572803"/>
            <a:ext cx="704850" cy="0"/>
          </a:xfrm>
          <a:prstGeom prst="straightConnector1">
            <a:avLst/>
          </a:prstGeom>
          <a:noFill/>
          <a:ln w="139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47" name="Google Shape;447;p14"/>
          <p:cNvSpPr txBox="1"/>
          <p:nvPr/>
        </p:nvSpPr>
        <p:spPr>
          <a:xfrm>
            <a:off x="7067232" y="6302278"/>
            <a:ext cx="70216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There are many ways to implement active learning.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717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7"/>
          <p:cNvSpPr/>
          <p:nvPr/>
        </p:nvSpPr>
        <p:spPr>
          <a:xfrm>
            <a:off x="2967135" y="307910"/>
            <a:ext cx="6344816" cy="655009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</a:t>
            </a:r>
            <a:endParaRPr/>
          </a:p>
        </p:txBody>
      </p:sp>
      <p:pic>
        <p:nvPicPr>
          <p:cNvPr id="673" name="Google Shape;67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355" y="1062551"/>
            <a:ext cx="5639289" cy="5694158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27"/>
          <p:cNvSpPr txBox="1"/>
          <p:nvPr/>
        </p:nvSpPr>
        <p:spPr>
          <a:xfrm>
            <a:off x="5048051" y="307910"/>
            <a:ext cx="20958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Pedagogy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1;g25efe71659a_0_33">
            <a:extLst>
              <a:ext uri="{FF2B5EF4-FFF2-40B4-BE49-F238E27FC236}">
                <a16:creationId xmlns:a16="http://schemas.microsoft.com/office/drawing/2014/main" id="{C62FEA67-23E5-0928-F88A-EF0280848C08}"/>
              </a:ext>
            </a:extLst>
          </p:cNvPr>
          <p:cNvSpPr/>
          <p:nvPr/>
        </p:nvSpPr>
        <p:spPr>
          <a:xfrm rot="19618700">
            <a:off x="-278857" y="1495776"/>
            <a:ext cx="7846174" cy="310921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61925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25efe71659a_0_1"/>
          <p:cNvSpPr txBox="1">
            <a:spLocks noGrp="1"/>
          </p:cNvSpPr>
          <p:nvPr>
            <p:ph type="body" idx="1"/>
          </p:nvPr>
        </p:nvSpPr>
        <p:spPr>
          <a:xfrm>
            <a:off x="160867" y="126609"/>
            <a:ext cx="10515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dirty="0"/>
              <a:t>The Four Dimensional Ecology Education (4DEE) Framework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3" name="Google Shape;424;p6">
            <a:extLst>
              <a:ext uri="{FF2B5EF4-FFF2-40B4-BE49-F238E27FC236}">
                <a16:creationId xmlns:a16="http://schemas.microsoft.com/office/drawing/2014/main" id="{5463DA91-CA56-35ED-2227-B15FC4BF92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0000" b="94562"/>
          <a:stretch/>
        </p:blipFill>
        <p:spPr>
          <a:xfrm>
            <a:off x="4170450" y="1185523"/>
            <a:ext cx="2860166" cy="3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25;p6">
            <a:extLst>
              <a:ext uri="{FF2B5EF4-FFF2-40B4-BE49-F238E27FC236}">
                <a16:creationId xmlns:a16="http://schemas.microsoft.com/office/drawing/2014/main" id="{99F2A0CE-7172-B800-F8F8-A9A0260E8B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5152" b="91869"/>
          <a:stretch/>
        </p:blipFill>
        <p:spPr>
          <a:xfrm>
            <a:off x="8779772" y="3429000"/>
            <a:ext cx="2477612" cy="3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6;p6">
            <a:extLst>
              <a:ext uri="{FF2B5EF4-FFF2-40B4-BE49-F238E27FC236}">
                <a16:creationId xmlns:a16="http://schemas.microsoft.com/office/drawing/2014/main" id="{A1C6C534-C1A0-230A-4B9D-74DB5C780C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r="56146" b="90941"/>
          <a:stretch/>
        </p:blipFill>
        <p:spPr>
          <a:xfrm>
            <a:off x="3549964" y="5919947"/>
            <a:ext cx="4320408" cy="3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27;p6">
            <a:extLst>
              <a:ext uri="{FF2B5EF4-FFF2-40B4-BE49-F238E27FC236}">
                <a16:creationId xmlns:a16="http://schemas.microsoft.com/office/drawing/2014/main" id="{EB6E57BF-5B62-1164-F5F5-B724E11FB6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9406" b="87707"/>
          <a:stretch/>
        </p:blipFill>
        <p:spPr>
          <a:xfrm>
            <a:off x="664894" y="3552735"/>
            <a:ext cx="2969380" cy="3627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56;p23">
            <a:extLst>
              <a:ext uri="{FF2B5EF4-FFF2-40B4-BE49-F238E27FC236}">
                <a16:creationId xmlns:a16="http://schemas.microsoft.com/office/drawing/2014/main" id="{0507C47E-A135-B533-2C89-C828AC47A0AB}"/>
              </a:ext>
            </a:extLst>
          </p:cNvPr>
          <p:cNvSpPr txBox="1"/>
          <p:nvPr/>
        </p:nvSpPr>
        <p:spPr>
          <a:xfrm>
            <a:off x="2824904" y="2277030"/>
            <a:ext cx="2288319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Lecture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" name="Google Shape;646;p25">
            <a:extLst>
              <a:ext uri="{FF2B5EF4-FFF2-40B4-BE49-F238E27FC236}">
                <a16:creationId xmlns:a16="http://schemas.microsoft.com/office/drawing/2014/main" id="{B0D6E80D-9083-E76E-B253-94941FD5B4E0}"/>
              </a:ext>
            </a:extLst>
          </p:cNvPr>
          <p:cNvCxnSpPr>
            <a:cxnSpLocks/>
          </p:cNvCxnSpPr>
          <p:nvPr/>
        </p:nvCxnSpPr>
        <p:spPr>
          <a:xfrm flipH="1" flipV="1">
            <a:off x="5205413" y="2800350"/>
            <a:ext cx="3448050" cy="846891"/>
          </a:xfrm>
          <a:prstGeom prst="straightConnector1">
            <a:avLst/>
          </a:prstGeom>
          <a:noFill/>
          <a:ln w="177800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" name="Google Shape;647;p25">
            <a:extLst>
              <a:ext uri="{FF2B5EF4-FFF2-40B4-BE49-F238E27FC236}">
                <a16:creationId xmlns:a16="http://schemas.microsoft.com/office/drawing/2014/main" id="{4574E5ED-042A-3FCC-1783-65C4260DF33A}"/>
              </a:ext>
            </a:extLst>
          </p:cNvPr>
          <p:cNvCxnSpPr>
            <a:cxnSpLocks/>
          </p:cNvCxnSpPr>
          <p:nvPr/>
        </p:nvCxnSpPr>
        <p:spPr>
          <a:xfrm flipH="1" flipV="1">
            <a:off x="4439830" y="3465793"/>
            <a:ext cx="1718083" cy="2330189"/>
          </a:xfrm>
          <a:prstGeom prst="straightConnector1">
            <a:avLst/>
          </a:prstGeom>
          <a:noFill/>
          <a:ln w="177800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" name="Google Shape;667;p26">
            <a:extLst>
              <a:ext uri="{FF2B5EF4-FFF2-40B4-BE49-F238E27FC236}">
                <a16:creationId xmlns:a16="http://schemas.microsoft.com/office/drawing/2014/main" id="{6B82C990-68F4-4385-F04C-584439AEB183}"/>
              </a:ext>
            </a:extLst>
          </p:cNvPr>
          <p:cNvSpPr txBox="1"/>
          <p:nvPr/>
        </p:nvSpPr>
        <p:spPr>
          <a:xfrm rot="840254">
            <a:off x="5902155" y="3348793"/>
            <a:ext cx="28931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 Learning </a:t>
            </a:r>
            <a:endParaRPr sz="1200" dirty="0"/>
          </a:p>
        </p:txBody>
      </p:sp>
      <p:sp>
        <p:nvSpPr>
          <p:cNvPr id="10" name="Google Shape;667;p26">
            <a:extLst>
              <a:ext uri="{FF2B5EF4-FFF2-40B4-BE49-F238E27FC236}">
                <a16:creationId xmlns:a16="http://schemas.microsoft.com/office/drawing/2014/main" id="{76E20E7C-B30D-B4D6-E8EF-524921878A49}"/>
              </a:ext>
            </a:extLst>
          </p:cNvPr>
          <p:cNvSpPr txBox="1"/>
          <p:nvPr/>
        </p:nvSpPr>
        <p:spPr>
          <a:xfrm rot="3139027">
            <a:off x="4649418" y="4836053"/>
            <a:ext cx="28931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 Learning 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021943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BioEE</a:t>
            </a:r>
            <a:r>
              <a:rPr lang="en-US" dirty="0"/>
              <a:t> 1610: Ecology and The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/>
              <a:t>~250-350 students per semester</a:t>
            </a:r>
          </a:p>
          <a:p>
            <a:r>
              <a:rPr lang="en-US" sz="4400" dirty="0"/>
              <a:t>Mix of majors and non-majors</a:t>
            </a:r>
          </a:p>
          <a:p>
            <a:pPr lvl="1"/>
            <a:r>
              <a:rPr lang="en-US" sz="4000" dirty="0"/>
              <a:t>20% Ecology or Environment &amp; Sustainability </a:t>
            </a:r>
          </a:p>
          <a:p>
            <a:pPr lvl="1"/>
            <a:r>
              <a:rPr lang="en-US" sz="4000" dirty="0"/>
              <a:t>15% Biology</a:t>
            </a:r>
          </a:p>
          <a:p>
            <a:pPr lvl="1"/>
            <a:r>
              <a:rPr lang="en-US" sz="4000" dirty="0"/>
              <a:t>15% Other STEM</a:t>
            </a:r>
          </a:p>
          <a:p>
            <a:pPr lvl="1"/>
            <a:r>
              <a:rPr lang="en-US" sz="4000" dirty="0"/>
              <a:t>50% 30+ other majors </a:t>
            </a:r>
          </a:p>
          <a:p>
            <a:r>
              <a:rPr lang="en-US" sz="4400" dirty="0"/>
              <a:t>2 50 min. lectures per week</a:t>
            </a:r>
          </a:p>
          <a:p>
            <a:r>
              <a:rPr lang="en-US" sz="4400" dirty="0"/>
              <a:t>1 50 min. discussion section per week 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74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AF609-C7AB-EB32-70E4-8B61C762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familiar are you with 4DEE?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1A35-A391-ABD4-3DE1-3EE417364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712" y="13266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 Not at all familiar </a:t>
            </a:r>
          </a:p>
          <a:p>
            <a:pPr marL="0" indent="0">
              <a:buNone/>
            </a:pPr>
            <a:r>
              <a:rPr lang="en-US" dirty="0"/>
              <a:t>2</a:t>
            </a:r>
          </a:p>
          <a:p>
            <a:pPr marL="0" indent="0">
              <a:buNone/>
            </a:pPr>
            <a:r>
              <a:rPr lang="en-US" dirty="0"/>
              <a:t>3</a:t>
            </a:r>
          </a:p>
          <a:p>
            <a:pPr marL="0" indent="0">
              <a:buNone/>
            </a:pPr>
            <a:r>
              <a:rPr lang="en-US" dirty="0"/>
              <a:t>4</a:t>
            </a:r>
          </a:p>
          <a:p>
            <a:pPr marL="0" indent="0">
              <a:buNone/>
            </a:pPr>
            <a:r>
              <a:rPr lang="en-US" dirty="0"/>
              <a:t>5 Very Familiar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4987651-BD46-4A9B-D79E-1D9708F3E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1180041"/>
            <a:ext cx="2828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F46C0C-2CBB-36EB-66F8-60FDC51004FB}"/>
              </a:ext>
            </a:extLst>
          </p:cNvPr>
          <p:cNvSpPr/>
          <p:nvPr/>
        </p:nvSpPr>
        <p:spPr>
          <a:xfrm>
            <a:off x="66675" y="0"/>
            <a:ext cx="12020550" cy="6781800"/>
          </a:xfrm>
          <a:prstGeom prst="rect">
            <a:avLst/>
          </a:prstGeom>
          <a:noFill/>
          <a:ln w="222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418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About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4286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Practice -&gt;</a:t>
            </a:r>
          </a:p>
          <a:p>
            <a:pPr lvl="1"/>
            <a:r>
              <a:rPr lang="en-US" dirty="0"/>
              <a:t>Use a student response system </a:t>
            </a:r>
          </a:p>
          <a:p>
            <a:pPr lvl="1"/>
            <a:r>
              <a:rPr lang="en-US" dirty="0"/>
              <a:t>5-14 Active events per lecture</a:t>
            </a:r>
          </a:p>
          <a:p>
            <a:pPr lvl="1"/>
            <a:r>
              <a:rPr lang="en-US" dirty="0"/>
              <a:t>Activities range from 1 to 10min. </a:t>
            </a:r>
          </a:p>
          <a:p>
            <a:pPr lvl="1"/>
            <a:r>
              <a:rPr lang="en-US" dirty="0"/>
              <a:t>Almost every activity involves students talking to each other prior to answering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76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About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4286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Practice -&gt;</a:t>
            </a:r>
          </a:p>
          <a:p>
            <a:pPr lvl="1"/>
            <a:r>
              <a:rPr lang="en-US" dirty="0"/>
              <a:t>Use a student response system </a:t>
            </a:r>
          </a:p>
          <a:p>
            <a:pPr lvl="1"/>
            <a:r>
              <a:rPr lang="en-US" dirty="0"/>
              <a:t>5-14 Active events per lecture</a:t>
            </a:r>
          </a:p>
          <a:p>
            <a:pPr lvl="1"/>
            <a:r>
              <a:rPr lang="en-US" dirty="0"/>
              <a:t>Activities range from 1 to 10min. </a:t>
            </a:r>
          </a:p>
          <a:p>
            <a:pPr lvl="1"/>
            <a:r>
              <a:rPr lang="en-US" dirty="0"/>
              <a:t>Almost every activity involves students talking to each other prior to answering</a:t>
            </a:r>
          </a:p>
          <a:p>
            <a:r>
              <a:rPr lang="en-US" dirty="0"/>
              <a:t>Philosophy -&gt;</a:t>
            </a:r>
          </a:p>
          <a:p>
            <a:pPr lvl="1"/>
            <a:r>
              <a:rPr lang="en-US" dirty="0"/>
              <a:t>Formative questions </a:t>
            </a:r>
          </a:p>
          <a:p>
            <a:pPr lvl="1"/>
            <a:r>
              <a:rPr lang="en-US" dirty="0"/>
              <a:t>Try to make most questions charismatic and student oriented</a:t>
            </a:r>
          </a:p>
          <a:p>
            <a:pPr lvl="1"/>
            <a:r>
              <a:rPr lang="en-US" dirty="0"/>
              <a:t>Students are only awarded participation points</a:t>
            </a:r>
          </a:p>
          <a:p>
            <a:pPr lvl="2"/>
            <a:r>
              <a:rPr lang="en-US" dirty="0"/>
              <a:t>Allows room for creativity, and a positive learning environment</a:t>
            </a:r>
          </a:p>
          <a:p>
            <a:pPr lvl="2"/>
            <a:r>
              <a:rPr lang="en-US" dirty="0"/>
              <a:t>Many questions have no correct answer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2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CA0AE-B199-BBA5-B12C-6006C2BF7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80B91-B168-C7FA-3C80-C1564CB0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2141"/>
            <a:ext cx="10515600" cy="1325563"/>
          </a:xfrm>
        </p:spPr>
        <p:txBody>
          <a:bodyPr/>
          <a:lstStyle/>
          <a:p>
            <a:r>
              <a:rPr lang="en-US" dirty="0"/>
              <a:t>About the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BAEF5-E8F0-1032-4A3F-68D4DBA8C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66" y="397996"/>
            <a:ext cx="11152695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Use a student response system (Poll Everywhere, </a:t>
            </a:r>
            <a:r>
              <a:rPr lang="en-US" dirty="0" err="1"/>
              <a:t>iClickers</a:t>
            </a:r>
            <a:r>
              <a:rPr lang="en-US" dirty="0"/>
              <a:t>, etc.)</a:t>
            </a:r>
          </a:p>
          <a:p>
            <a:r>
              <a:rPr lang="en-US" dirty="0"/>
              <a:t>We use community based active learning</a:t>
            </a:r>
          </a:p>
          <a:p>
            <a:r>
              <a:rPr lang="en-US" dirty="0"/>
              <a:t>Use regional seating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753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C218F-A9B9-6A2C-2A13-CC35703A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D663-2F93-2F4B-23F1-95D57DE5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2141"/>
            <a:ext cx="10515600" cy="1325563"/>
          </a:xfrm>
        </p:spPr>
        <p:txBody>
          <a:bodyPr/>
          <a:lstStyle/>
          <a:p>
            <a:r>
              <a:rPr lang="en-US" dirty="0"/>
              <a:t>About the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460EA-8FBD-671C-790A-538C3CE63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66" y="397996"/>
            <a:ext cx="11152695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Use a student response system (Poll Everywhere, </a:t>
            </a:r>
            <a:r>
              <a:rPr lang="en-US" dirty="0" err="1"/>
              <a:t>iClickers</a:t>
            </a:r>
            <a:r>
              <a:rPr lang="en-US" dirty="0"/>
              <a:t>, etc.)</a:t>
            </a:r>
          </a:p>
          <a:p>
            <a:r>
              <a:rPr lang="en-US" dirty="0"/>
              <a:t>We use community based active learning</a:t>
            </a:r>
          </a:p>
          <a:p>
            <a:r>
              <a:rPr lang="en-US" dirty="0"/>
              <a:t>Use regional seating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5AC94-1234-B775-DC1F-6681B1789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7968342" y="2695474"/>
            <a:ext cx="3883053" cy="3658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C553D-6715-EC4C-5E71-FADEEAD53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91" y="4585747"/>
            <a:ext cx="2868922" cy="2104462"/>
          </a:xfrm>
          <a:prstGeom prst="rect">
            <a:avLst/>
          </a:prstGeom>
        </p:spPr>
      </p:pic>
      <p:pic>
        <p:nvPicPr>
          <p:cNvPr id="8" name="Google Shape;473;p17" descr="http://media.gettyimages.com/photos/bored-college-student-sitting-alone-in-lecture-hall-and-listening-picture-id615332962?k=6&amp;m=615332962&amp;s=170667a&amp;w=0&amp;h=3e-98GTKsLz591bWVuKIDZjUp4MmE0pFgeUdeRe9x8Q=">
            <a:extLst>
              <a:ext uri="{FF2B5EF4-FFF2-40B4-BE49-F238E27FC236}">
                <a16:creationId xmlns:a16="http://schemas.microsoft.com/office/drawing/2014/main" id="{7E152F92-8B41-4FB3-FE62-4BF2FC976D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604" y="4567914"/>
            <a:ext cx="3049141" cy="203608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L-Shape 15">
            <a:extLst>
              <a:ext uri="{FF2B5EF4-FFF2-40B4-BE49-F238E27FC236}">
                <a16:creationId xmlns:a16="http://schemas.microsoft.com/office/drawing/2014/main" id="{BA865968-D156-8E45-8EF2-E39FDBE213B3}"/>
              </a:ext>
            </a:extLst>
          </p:cNvPr>
          <p:cNvSpPr/>
          <p:nvPr/>
        </p:nvSpPr>
        <p:spPr>
          <a:xfrm rot="18422776">
            <a:off x="5751734" y="5670969"/>
            <a:ext cx="1128443" cy="648160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AD30BABC-1EC4-F602-0484-FE2E8210B841}"/>
              </a:ext>
            </a:extLst>
          </p:cNvPr>
          <p:cNvSpPr/>
          <p:nvPr/>
        </p:nvSpPr>
        <p:spPr>
          <a:xfrm>
            <a:off x="202058" y="5504873"/>
            <a:ext cx="1366982" cy="1260351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12EA6D-1A89-CDCB-A6BC-B1032E2880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8" r="13978" b="8512"/>
          <a:stretch/>
        </p:blipFill>
        <p:spPr>
          <a:xfrm>
            <a:off x="7592939" y="2540825"/>
            <a:ext cx="4457998" cy="40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8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2141"/>
            <a:ext cx="10515600" cy="1325563"/>
          </a:xfrm>
        </p:spPr>
        <p:txBody>
          <a:bodyPr/>
          <a:lstStyle/>
          <a:p>
            <a:r>
              <a:rPr lang="en-US" dirty="0"/>
              <a:t>About the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566" y="397996"/>
            <a:ext cx="11152695" cy="4351338"/>
          </a:xfrm>
        </p:spPr>
        <p:txBody>
          <a:bodyPr>
            <a:normAutofit lnSpcReduction="10000"/>
          </a:bodyPr>
          <a:lstStyle/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Use a student response system (Poll Everywhere, </a:t>
            </a:r>
            <a:r>
              <a:rPr lang="en-US" dirty="0" err="1"/>
              <a:t>iClickers</a:t>
            </a:r>
            <a:r>
              <a:rPr lang="en-US" dirty="0"/>
              <a:t>, etc.)</a:t>
            </a:r>
          </a:p>
          <a:p>
            <a:r>
              <a:rPr lang="en-US" dirty="0"/>
              <a:t>We use community based active learning</a:t>
            </a:r>
          </a:p>
          <a:p>
            <a:r>
              <a:rPr lang="en-US" dirty="0"/>
              <a:t>Use regional seating</a:t>
            </a:r>
          </a:p>
          <a:p>
            <a:pPr lvl="1"/>
            <a:r>
              <a:rPr lang="en-US" dirty="0"/>
              <a:t>Students sit in a region of a room near students from their section and their TA</a:t>
            </a:r>
          </a:p>
          <a:p>
            <a:pPr lvl="1"/>
            <a:r>
              <a:rPr lang="en-US" dirty="0"/>
              <a:t>Students know somebody sitting near them </a:t>
            </a:r>
          </a:p>
          <a:p>
            <a:pPr lvl="2"/>
            <a:r>
              <a:rPr lang="en-US" dirty="0"/>
              <a:t>Students are more likely to participate</a:t>
            </a:r>
          </a:p>
          <a:p>
            <a:pPr lvl="1"/>
            <a:r>
              <a:rPr lang="en-US" dirty="0"/>
              <a:t>TAs better able to interact with students</a:t>
            </a:r>
          </a:p>
          <a:p>
            <a:pPr lvl="2"/>
            <a:r>
              <a:rPr lang="en-US" dirty="0"/>
              <a:t>Note: TAs stand and walk around, shifts tone </a:t>
            </a:r>
          </a:p>
          <a:p>
            <a:pPr lvl="2"/>
            <a:r>
              <a:rPr lang="en-US" dirty="0"/>
              <a:t>Students ask more questions</a:t>
            </a:r>
          </a:p>
          <a:p>
            <a:pPr lvl="2"/>
            <a:r>
              <a:rPr lang="en-US" dirty="0"/>
              <a:t>Students are held accountable by TAs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7968342" y="2695474"/>
            <a:ext cx="3883053" cy="3658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C9786-3576-2E52-51FC-96B1560F8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91" y="4585747"/>
            <a:ext cx="2868922" cy="2104462"/>
          </a:xfrm>
          <a:prstGeom prst="rect">
            <a:avLst/>
          </a:prstGeom>
        </p:spPr>
      </p:pic>
      <p:pic>
        <p:nvPicPr>
          <p:cNvPr id="8" name="Google Shape;473;p17" descr="http://media.gettyimages.com/photos/bored-college-student-sitting-alone-in-lecture-hall-and-listening-picture-id615332962?k=6&amp;m=615332962&amp;s=170667a&amp;w=0&amp;h=3e-98GTKsLz591bWVuKIDZjUp4MmE0pFgeUdeRe9x8Q=">
            <a:extLst>
              <a:ext uri="{FF2B5EF4-FFF2-40B4-BE49-F238E27FC236}">
                <a16:creationId xmlns:a16="http://schemas.microsoft.com/office/drawing/2014/main" id="{C42D6755-26C7-AC9F-B1F8-A2A760C8AA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604" y="4567914"/>
            <a:ext cx="3049141" cy="203608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L-Shape 15">
            <a:extLst>
              <a:ext uri="{FF2B5EF4-FFF2-40B4-BE49-F238E27FC236}">
                <a16:creationId xmlns:a16="http://schemas.microsoft.com/office/drawing/2014/main" id="{17EB9EC6-A566-41E5-F955-0B18C0D86FF6}"/>
              </a:ext>
            </a:extLst>
          </p:cNvPr>
          <p:cNvSpPr/>
          <p:nvPr/>
        </p:nvSpPr>
        <p:spPr>
          <a:xfrm rot="18422776">
            <a:off x="5751734" y="5670969"/>
            <a:ext cx="1128443" cy="648160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5E7D04F7-E596-CB34-3DB9-6691A4109877}"/>
              </a:ext>
            </a:extLst>
          </p:cNvPr>
          <p:cNvSpPr/>
          <p:nvPr/>
        </p:nvSpPr>
        <p:spPr>
          <a:xfrm>
            <a:off x="202058" y="5504873"/>
            <a:ext cx="1366982" cy="1260351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0BD352-3062-3FC6-4C24-31BA6F160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8" r="13978" b="8512"/>
          <a:stretch/>
        </p:blipFill>
        <p:spPr>
          <a:xfrm>
            <a:off x="7592939" y="2540825"/>
            <a:ext cx="4457998" cy="40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57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9"/>
          <p:cNvSpPr txBox="1">
            <a:spLocks noGrp="1"/>
          </p:cNvSpPr>
          <p:nvPr>
            <p:ph type="title"/>
          </p:nvPr>
        </p:nvSpPr>
        <p:spPr>
          <a:xfrm>
            <a:off x="244718" y="-613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Example questions </a:t>
            </a:r>
            <a:endParaRPr sz="4000" dirty="0"/>
          </a:p>
        </p:txBody>
      </p:sp>
      <p:pic>
        <p:nvPicPr>
          <p:cNvPr id="689" name="Google Shape;68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1566" y="329938"/>
            <a:ext cx="2759984" cy="206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121" y="4012590"/>
            <a:ext cx="1941953" cy="1456465"/>
          </a:xfrm>
          <a:prstGeom prst="rect">
            <a:avLst/>
          </a:prstGeom>
          <a:solidFill>
            <a:schemeClr val="lt1"/>
          </a:solidFill>
          <a:ln w="412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1" name="Google Shape;69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8679" y="4716556"/>
            <a:ext cx="1873334" cy="1405001"/>
          </a:xfrm>
          <a:prstGeom prst="rect">
            <a:avLst/>
          </a:prstGeom>
          <a:solidFill>
            <a:schemeClr val="lt1"/>
          </a:solidFill>
          <a:ln w="412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2" name="Google Shape;692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1000" y="2487989"/>
            <a:ext cx="2695432" cy="20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99848" y="3684326"/>
            <a:ext cx="1217735" cy="91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7828" y="1000355"/>
            <a:ext cx="2874140" cy="215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54814" y="329938"/>
            <a:ext cx="2772050" cy="207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72013" y="2791166"/>
            <a:ext cx="2030064" cy="1522548"/>
          </a:xfrm>
          <a:prstGeom prst="rect">
            <a:avLst/>
          </a:prstGeom>
          <a:noFill/>
          <a:ln w="412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7" name="Google Shape;697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38645" y="3498777"/>
            <a:ext cx="2056823" cy="1542618"/>
          </a:xfrm>
          <a:prstGeom prst="rect">
            <a:avLst/>
          </a:prstGeom>
          <a:noFill/>
          <a:ln w="412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8" name="Google Shape;698;p2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21322" y="4628402"/>
            <a:ext cx="3695733" cy="207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67056" y="1718396"/>
            <a:ext cx="938730" cy="61863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29"/>
          <p:cNvSpPr txBox="1"/>
          <p:nvPr/>
        </p:nvSpPr>
        <p:spPr>
          <a:xfrm>
            <a:off x="307828" y="2791166"/>
            <a:ext cx="16706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 &amp; III</a:t>
            </a:r>
            <a:endParaRPr/>
          </a:p>
        </p:txBody>
      </p:sp>
      <p:sp>
        <p:nvSpPr>
          <p:cNvPr id="701" name="Google Shape;701;p29"/>
          <p:cNvSpPr txBox="1"/>
          <p:nvPr/>
        </p:nvSpPr>
        <p:spPr>
          <a:xfrm>
            <a:off x="714546" y="5206162"/>
            <a:ext cx="7521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IV</a:t>
            </a:r>
            <a:endParaRPr/>
          </a:p>
        </p:txBody>
      </p:sp>
      <p:sp>
        <p:nvSpPr>
          <p:cNvPr id="702" name="Google Shape;702;p29"/>
          <p:cNvSpPr txBox="1"/>
          <p:nvPr/>
        </p:nvSpPr>
        <p:spPr>
          <a:xfrm>
            <a:off x="4846386" y="1938261"/>
            <a:ext cx="70884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III</a:t>
            </a:r>
            <a:endParaRPr/>
          </a:p>
        </p:txBody>
      </p:sp>
      <p:sp>
        <p:nvSpPr>
          <p:cNvPr id="703" name="Google Shape;703;p29"/>
          <p:cNvSpPr txBox="1"/>
          <p:nvPr/>
        </p:nvSpPr>
        <p:spPr>
          <a:xfrm>
            <a:off x="10208925" y="1970246"/>
            <a:ext cx="15135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 &amp;III</a:t>
            </a:r>
            <a:endParaRPr/>
          </a:p>
        </p:txBody>
      </p:sp>
      <p:sp>
        <p:nvSpPr>
          <p:cNvPr id="704" name="Google Shape;704;p29"/>
          <p:cNvSpPr txBox="1"/>
          <p:nvPr/>
        </p:nvSpPr>
        <p:spPr>
          <a:xfrm>
            <a:off x="7640775" y="6129492"/>
            <a:ext cx="23503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I, II &amp; III</a:t>
            </a:r>
            <a:endParaRPr/>
          </a:p>
        </p:txBody>
      </p:sp>
      <p:sp>
        <p:nvSpPr>
          <p:cNvPr id="705" name="Google Shape;705;p29"/>
          <p:cNvSpPr txBox="1"/>
          <p:nvPr/>
        </p:nvSpPr>
        <p:spPr>
          <a:xfrm>
            <a:off x="3511048" y="3953306"/>
            <a:ext cx="10390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I, II</a:t>
            </a:r>
            <a:endParaRPr/>
          </a:p>
        </p:txBody>
      </p:sp>
      <p:sp>
        <p:nvSpPr>
          <p:cNvPr id="706" name="Google Shape;706;p29"/>
          <p:cNvSpPr txBox="1"/>
          <p:nvPr/>
        </p:nvSpPr>
        <p:spPr>
          <a:xfrm>
            <a:off x="9508161" y="3654136"/>
            <a:ext cx="14959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 &amp; II</a:t>
            </a:r>
            <a:endParaRPr/>
          </a:p>
        </p:txBody>
      </p:sp>
      <p:pic>
        <p:nvPicPr>
          <p:cNvPr id="707" name="Google Shape;707;p2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951570" y="5572452"/>
            <a:ext cx="2105025" cy="1194592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9"/>
          <p:cNvSpPr txBox="1"/>
          <p:nvPr/>
        </p:nvSpPr>
        <p:spPr>
          <a:xfrm>
            <a:off x="11604195" y="6121557"/>
            <a:ext cx="70884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III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0"/>
          <p:cNvSpPr txBox="1">
            <a:spLocks noGrp="1"/>
          </p:cNvSpPr>
          <p:nvPr>
            <p:ph type="title"/>
          </p:nvPr>
        </p:nvSpPr>
        <p:spPr>
          <a:xfrm>
            <a:off x="152400" y="-1386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Example Worksheets </a:t>
            </a:r>
            <a:endParaRPr sz="4000" dirty="0"/>
          </a:p>
        </p:txBody>
      </p:sp>
      <p:pic>
        <p:nvPicPr>
          <p:cNvPr id="719" name="Google Shape;719;p30"/>
          <p:cNvPicPr preferRelativeResize="0"/>
          <p:nvPr/>
        </p:nvPicPr>
        <p:blipFill rotWithShape="1">
          <a:blip r:embed="rId3">
            <a:alphaModFix/>
          </a:blip>
          <a:srcRect r="21879"/>
          <a:stretch/>
        </p:blipFill>
        <p:spPr>
          <a:xfrm>
            <a:off x="249342" y="833728"/>
            <a:ext cx="4305725" cy="310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8365" y="1504300"/>
            <a:ext cx="3173164" cy="237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1038" y="105974"/>
            <a:ext cx="2482537" cy="186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0"/>
          <p:cNvPicPr preferRelativeResize="0"/>
          <p:nvPr/>
        </p:nvPicPr>
        <p:blipFill rotWithShape="1">
          <a:blip r:embed="rId6">
            <a:alphaModFix/>
          </a:blip>
          <a:srcRect b="26696"/>
          <a:stretch/>
        </p:blipFill>
        <p:spPr>
          <a:xfrm>
            <a:off x="7261173" y="14516"/>
            <a:ext cx="2387211" cy="131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51049" y="1998516"/>
            <a:ext cx="2657316" cy="199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0"/>
          <p:cNvPicPr preferRelativeResize="0"/>
          <p:nvPr/>
        </p:nvPicPr>
        <p:blipFill rotWithShape="1">
          <a:blip r:embed="rId8">
            <a:alphaModFix/>
          </a:blip>
          <a:srcRect b="44387"/>
          <a:stretch/>
        </p:blipFill>
        <p:spPr>
          <a:xfrm>
            <a:off x="9603272" y="377765"/>
            <a:ext cx="2488293" cy="103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0"/>
          <p:cNvPicPr preferRelativeResize="0"/>
          <p:nvPr/>
        </p:nvPicPr>
        <p:blipFill rotWithShape="1">
          <a:blip r:embed="rId9">
            <a:alphaModFix/>
          </a:blip>
          <a:srcRect r="-85" b="80490"/>
          <a:stretch/>
        </p:blipFill>
        <p:spPr>
          <a:xfrm>
            <a:off x="9331690" y="1544639"/>
            <a:ext cx="1985900" cy="29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30159" y="4377914"/>
            <a:ext cx="3653480" cy="205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12458" y="4131536"/>
            <a:ext cx="3260555" cy="2534998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30"/>
          <p:cNvSpPr/>
          <p:nvPr/>
        </p:nvSpPr>
        <p:spPr>
          <a:xfrm>
            <a:off x="4913904" y="105974"/>
            <a:ext cx="7230962" cy="4025561"/>
          </a:xfrm>
          <a:prstGeom prst="rect">
            <a:avLst/>
          </a:prstGeom>
          <a:noFill/>
          <a:ln w="381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30"/>
          <p:cNvSpPr txBox="1"/>
          <p:nvPr/>
        </p:nvSpPr>
        <p:spPr>
          <a:xfrm>
            <a:off x="4831691" y="3436333"/>
            <a:ext cx="18934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 ,II, III</a:t>
            </a:r>
            <a:endParaRPr/>
          </a:p>
        </p:txBody>
      </p:sp>
      <p:sp>
        <p:nvSpPr>
          <p:cNvPr id="730" name="Google Shape;730;p30"/>
          <p:cNvSpPr txBox="1"/>
          <p:nvPr/>
        </p:nvSpPr>
        <p:spPr>
          <a:xfrm>
            <a:off x="6816536" y="5989583"/>
            <a:ext cx="14959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 &amp; II</a:t>
            </a:r>
            <a:endParaRPr/>
          </a:p>
        </p:txBody>
      </p:sp>
      <p:sp>
        <p:nvSpPr>
          <p:cNvPr id="731" name="Google Shape;731;p30"/>
          <p:cNvSpPr txBox="1"/>
          <p:nvPr/>
        </p:nvSpPr>
        <p:spPr>
          <a:xfrm>
            <a:off x="10405910" y="5989583"/>
            <a:ext cx="14959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 &amp; II</a:t>
            </a:r>
            <a:endParaRPr/>
          </a:p>
        </p:txBody>
      </p:sp>
      <p:sp>
        <p:nvSpPr>
          <p:cNvPr id="732" name="Google Shape;732;p30"/>
          <p:cNvSpPr txBox="1"/>
          <p:nvPr/>
        </p:nvSpPr>
        <p:spPr>
          <a:xfrm>
            <a:off x="1710722" y="3422508"/>
            <a:ext cx="3593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pic>
        <p:nvPicPr>
          <p:cNvPr id="733" name="Google Shape;733;p3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7199" y="4408408"/>
            <a:ext cx="2709574" cy="1981254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30"/>
          <p:cNvSpPr txBox="1"/>
          <p:nvPr/>
        </p:nvSpPr>
        <p:spPr>
          <a:xfrm>
            <a:off x="1777397" y="5989583"/>
            <a:ext cx="188865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II &amp; IV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63956" y="-192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Example: Large Activities </a:t>
            </a:r>
            <a:endParaRPr sz="4000" dirty="0"/>
          </a:p>
        </p:txBody>
      </p:sp>
      <p:pic>
        <p:nvPicPr>
          <p:cNvPr id="741" name="Google Shape;741;p31"/>
          <p:cNvPicPr preferRelativeResize="0"/>
          <p:nvPr/>
        </p:nvPicPr>
        <p:blipFill rotWithShape="1">
          <a:blip r:embed="rId3">
            <a:alphaModFix/>
          </a:blip>
          <a:srcRect l="25064" t="19598" r="32057" b="41581"/>
          <a:stretch/>
        </p:blipFill>
        <p:spPr>
          <a:xfrm>
            <a:off x="63956" y="5108175"/>
            <a:ext cx="6921044" cy="177697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31"/>
          <p:cNvSpPr txBox="1"/>
          <p:nvPr/>
        </p:nvSpPr>
        <p:spPr>
          <a:xfrm>
            <a:off x="0" y="4784727"/>
            <a:ext cx="25199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Biogeography Simulation</a:t>
            </a:r>
            <a:endParaRPr/>
          </a:p>
        </p:txBody>
      </p:sp>
      <p:pic>
        <p:nvPicPr>
          <p:cNvPr id="743" name="Google Shape;74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2473" y="748667"/>
            <a:ext cx="2408311" cy="180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31"/>
          <p:cNvPicPr preferRelativeResize="0"/>
          <p:nvPr/>
        </p:nvPicPr>
        <p:blipFill rotWithShape="1">
          <a:blip r:embed="rId5">
            <a:alphaModFix/>
          </a:blip>
          <a:srcRect l="19449" t="21116" r="20420" b="9882"/>
          <a:stretch/>
        </p:blipFill>
        <p:spPr>
          <a:xfrm>
            <a:off x="7856247" y="3310406"/>
            <a:ext cx="4035189" cy="26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523" y="740487"/>
            <a:ext cx="2408311" cy="180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31"/>
          <p:cNvPicPr preferRelativeResize="0"/>
          <p:nvPr/>
        </p:nvPicPr>
        <p:blipFill rotWithShape="1">
          <a:blip r:embed="rId7">
            <a:alphaModFix/>
          </a:blip>
          <a:srcRect b="71972"/>
          <a:stretch/>
        </p:blipFill>
        <p:spPr>
          <a:xfrm>
            <a:off x="7843944" y="5996660"/>
            <a:ext cx="4047492" cy="63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25545" y="6411399"/>
            <a:ext cx="1908022" cy="371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1381" y="2734234"/>
            <a:ext cx="2645638" cy="198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61427" y="50431"/>
            <a:ext cx="5324682" cy="299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56629" y="2664436"/>
            <a:ext cx="2645639" cy="1984229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31"/>
          <p:cNvSpPr txBox="1"/>
          <p:nvPr/>
        </p:nvSpPr>
        <p:spPr>
          <a:xfrm>
            <a:off x="7660584" y="130769"/>
            <a:ext cx="3526367" cy="33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400" b="1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= H</a:t>
            </a:r>
            <a:r>
              <a:rPr lang="en-US" sz="1400" b="1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H</a:t>
            </a:r>
            <a:r>
              <a:rPr lang="en-US" sz="1400" b="1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RR</a:t>
            </a: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± H</a:t>
            </a:r>
            <a:r>
              <a:rPr lang="en-US" sz="1400" b="1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</a:t>
            </a: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± H</a:t>
            </a:r>
            <a:r>
              <a:rPr lang="en-US" sz="1400" b="1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</a:t>
            </a: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H</a:t>
            </a:r>
            <a:r>
              <a:rPr lang="en-US" sz="1400" b="1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EVAP</a:t>
            </a: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+ H</a:t>
            </a:r>
            <a:r>
              <a:rPr lang="en-US" sz="1400" b="1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</a:t>
            </a:r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31"/>
          <p:cNvSpPr txBox="1"/>
          <p:nvPr/>
        </p:nvSpPr>
        <p:spPr>
          <a:xfrm>
            <a:off x="2502650" y="6111035"/>
            <a:ext cx="188865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II &amp; IV</a:t>
            </a:r>
            <a:endParaRPr/>
          </a:p>
        </p:txBody>
      </p:sp>
      <p:sp>
        <p:nvSpPr>
          <p:cNvPr id="753" name="Google Shape;753;p31"/>
          <p:cNvSpPr txBox="1"/>
          <p:nvPr/>
        </p:nvSpPr>
        <p:spPr>
          <a:xfrm>
            <a:off x="6062311" y="3871460"/>
            <a:ext cx="16706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 &amp; III</a:t>
            </a:r>
            <a:endParaRPr/>
          </a:p>
        </p:txBody>
      </p:sp>
      <p:sp>
        <p:nvSpPr>
          <p:cNvPr id="754" name="Google Shape;754;p31"/>
          <p:cNvSpPr txBox="1"/>
          <p:nvPr/>
        </p:nvSpPr>
        <p:spPr>
          <a:xfrm>
            <a:off x="8129952" y="4041102"/>
            <a:ext cx="23503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I, II &amp; III</a:t>
            </a:r>
            <a:endParaRPr sz="54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31"/>
          <p:cNvSpPr txBox="1"/>
          <p:nvPr/>
        </p:nvSpPr>
        <p:spPr>
          <a:xfrm>
            <a:off x="2502650" y="4069635"/>
            <a:ext cx="7521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IV</a:t>
            </a:r>
            <a:endParaRPr/>
          </a:p>
        </p:txBody>
      </p:sp>
      <p:sp>
        <p:nvSpPr>
          <p:cNvPr id="756" name="Google Shape;756;p31"/>
          <p:cNvSpPr txBox="1"/>
          <p:nvPr/>
        </p:nvSpPr>
        <p:spPr>
          <a:xfrm>
            <a:off x="4613609" y="843445"/>
            <a:ext cx="188865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II &amp; IV</a:t>
            </a:r>
            <a:endParaRPr/>
          </a:p>
        </p:txBody>
      </p:sp>
      <p:sp>
        <p:nvSpPr>
          <p:cNvPr id="757" name="Google Shape;757;p31"/>
          <p:cNvSpPr txBox="1"/>
          <p:nvPr/>
        </p:nvSpPr>
        <p:spPr>
          <a:xfrm>
            <a:off x="10438990" y="1792991"/>
            <a:ext cx="14959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I &amp; II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2"/>
          <p:cNvSpPr txBox="1">
            <a:spLocks noGrp="1"/>
          </p:cNvSpPr>
          <p:nvPr>
            <p:ph type="title"/>
          </p:nvPr>
        </p:nvSpPr>
        <p:spPr>
          <a:xfrm>
            <a:off x="68100" y="631850"/>
            <a:ext cx="1265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*30-60% of lecture time (dark slides = active learning)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*5 to 14 active events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*1 to 10 min. per event.</a:t>
            </a:r>
            <a:br>
              <a:rPr lang="en-US" dirty="0"/>
            </a:br>
            <a:endParaRPr dirty="0"/>
          </a:p>
        </p:txBody>
      </p:sp>
      <p:pic>
        <p:nvPicPr>
          <p:cNvPr id="683" name="Google Shape;68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00" y="2114710"/>
            <a:ext cx="11979582" cy="4430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418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2" name="Google Shape;772;p28"/>
          <p:cNvGraphicFramePr/>
          <p:nvPr/>
        </p:nvGraphicFramePr>
        <p:xfrm>
          <a:off x="1241709" y="467583"/>
          <a:ext cx="10950300" cy="29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74" name="Google Shape;774;p28"/>
          <p:cNvSpPr txBox="1"/>
          <p:nvPr/>
        </p:nvSpPr>
        <p:spPr>
          <a:xfrm>
            <a:off x="5245150" y="3308750"/>
            <a:ext cx="8773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Lesson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8"/>
          <p:cNvSpPr txBox="1"/>
          <p:nvPr/>
        </p:nvSpPr>
        <p:spPr>
          <a:xfrm rot="-5400000">
            <a:off x="-1306907" y="942573"/>
            <a:ext cx="4083963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Coverage 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(~% time in lecture)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673;p27">
            <a:extLst>
              <a:ext uri="{FF2B5EF4-FFF2-40B4-BE49-F238E27FC236}">
                <a16:creationId xmlns:a16="http://schemas.microsoft.com/office/drawing/2014/main" id="{6CC31C06-D044-83E4-7A32-28D72F66EE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0233" y="3769346"/>
            <a:ext cx="2942411" cy="296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"/>
          <p:cNvSpPr txBox="1">
            <a:spLocks noGrp="1"/>
          </p:cNvSpPr>
          <p:nvPr>
            <p:ph type="title"/>
          </p:nvPr>
        </p:nvSpPr>
        <p:spPr>
          <a:xfrm>
            <a:off x="2920911" y="277210"/>
            <a:ext cx="6467100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11111"/>
              <a:buFont typeface="Arial"/>
              <a:buNone/>
            </a:pPr>
            <a:r>
              <a:rPr lang="en-US" sz="3307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4DEE Ecology Education Framework</a:t>
            </a:r>
            <a:br>
              <a:rPr lang="en-US" sz="27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3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21 Elements among 4 Dimensions</a:t>
            </a:r>
            <a:endParaRPr sz="3959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/>
          <p:cNvSpPr txBox="1"/>
          <p:nvPr/>
        </p:nvSpPr>
        <p:spPr>
          <a:xfrm>
            <a:off x="5591830" y="1679670"/>
            <a:ext cx="5330170" cy="457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1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Core Ecology Concepts</a:t>
            </a:r>
            <a:endParaRPr sz="21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800" b="0" i="0" u="none" strike="noStrike" cap="none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classical ecological hierarchy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	e.g., population, ecosystem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1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Ecology Practices</a:t>
            </a:r>
            <a:endParaRPr sz="2100" b="0" i="0" u="none" strike="noStrike" cap="none" dirty="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800" b="0" i="0" u="none" strike="noStrike" cap="none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doing and critiquing ecology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	e.g., fieldwork, modeling</a:t>
            </a:r>
            <a:endParaRPr sz="2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2100"/>
            </a:pPr>
            <a:r>
              <a:rPr lang="en-US" sz="2100" b="1" i="1" dirty="0">
                <a:solidFill>
                  <a:srgbClr val="7030A0"/>
                </a:solidFill>
              </a:rPr>
              <a:t>Human-Environment Interactions </a:t>
            </a:r>
            <a:endParaRPr lang="en-US" dirty="0"/>
          </a:p>
          <a:p>
            <a:pPr lvl="0">
              <a:buSzPts val="2100"/>
            </a:pPr>
            <a:r>
              <a:rPr lang="en-US" sz="2100" b="1" i="1" dirty="0">
                <a:solidFill>
                  <a:srgbClr val="7030A0"/>
                </a:solidFill>
              </a:rPr>
              <a:t>	</a:t>
            </a:r>
            <a:r>
              <a:rPr lang="en-US" sz="1800" dirty="0">
                <a:solidFill>
                  <a:srgbClr val="1A1A1A"/>
                </a:solidFill>
              </a:rPr>
              <a:t>human dependency and impact</a:t>
            </a:r>
            <a:endParaRPr lang="en-US" dirty="0"/>
          </a:p>
          <a:p>
            <a:pPr marL="914400" lvl="2">
              <a:buSzPts val="1800"/>
            </a:pPr>
            <a:r>
              <a:rPr lang="en-US" sz="1800" dirty="0">
                <a:solidFill>
                  <a:srgbClr val="1A1A1A"/>
                </a:solidFill>
              </a:rPr>
              <a:t>e.g., climate change, services, ethics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Cross-Cutting Themes</a:t>
            </a:r>
            <a:endParaRPr sz="21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ways-of-thinking, unifying ideas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e.g., evolution, space, structure/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function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681" y="1549113"/>
            <a:ext cx="4121239" cy="434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1;g25efe71659a_0_33">
            <a:extLst>
              <a:ext uri="{FF2B5EF4-FFF2-40B4-BE49-F238E27FC236}">
                <a16:creationId xmlns:a16="http://schemas.microsoft.com/office/drawing/2014/main" id="{C62FEA67-23E5-0928-F88A-EF0280848C08}"/>
              </a:ext>
            </a:extLst>
          </p:cNvPr>
          <p:cNvSpPr/>
          <p:nvPr/>
        </p:nvSpPr>
        <p:spPr>
          <a:xfrm>
            <a:off x="312457" y="827095"/>
            <a:ext cx="11335803" cy="582183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61925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25efe71659a_0_1"/>
          <p:cNvSpPr txBox="1">
            <a:spLocks noGrp="1"/>
          </p:cNvSpPr>
          <p:nvPr>
            <p:ph type="body" idx="1"/>
          </p:nvPr>
        </p:nvSpPr>
        <p:spPr>
          <a:xfrm>
            <a:off x="119513" y="46345"/>
            <a:ext cx="105156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dirty="0"/>
              <a:t>All 4 4DEE dimension can be addressed in lecture through active learning</a:t>
            </a:r>
            <a:endParaRPr dirty="0"/>
          </a:p>
        </p:txBody>
      </p:sp>
      <p:pic>
        <p:nvPicPr>
          <p:cNvPr id="3" name="Google Shape;424;p6">
            <a:extLst>
              <a:ext uri="{FF2B5EF4-FFF2-40B4-BE49-F238E27FC236}">
                <a16:creationId xmlns:a16="http://schemas.microsoft.com/office/drawing/2014/main" id="{5463DA91-CA56-35ED-2227-B15FC4BF92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0000" b="94562"/>
          <a:stretch/>
        </p:blipFill>
        <p:spPr>
          <a:xfrm>
            <a:off x="4170450" y="1185523"/>
            <a:ext cx="2860166" cy="3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25;p6">
            <a:extLst>
              <a:ext uri="{FF2B5EF4-FFF2-40B4-BE49-F238E27FC236}">
                <a16:creationId xmlns:a16="http://schemas.microsoft.com/office/drawing/2014/main" id="{99F2A0CE-7172-B800-F8F8-A9A0260E8B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5152" b="91869"/>
          <a:stretch/>
        </p:blipFill>
        <p:spPr>
          <a:xfrm>
            <a:off x="8779772" y="3429000"/>
            <a:ext cx="2477612" cy="3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6;p6">
            <a:extLst>
              <a:ext uri="{FF2B5EF4-FFF2-40B4-BE49-F238E27FC236}">
                <a16:creationId xmlns:a16="http://schemas.microsoft.com/office/drawing/2014/main" id="{A1C6C534-C1A0-230A-4B9D-74DB5C780C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r="56146" b="90941"/>
          <a:stretch/>
        </p:blipFill>
        <p:spPr>
          <a:xfrm>
            <a:off x="3549964" y="5919947"/>
            <a:ext cx="4320408" cy="3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27;p6">
            <a:extLst>
              <a:ext uri="{FF2B5EF4-FFF2-40B4-BE49-F238E27FC236}">
                <a16:creationId xmlns:a16="http://schemas.microsoft.com/office/drawing/2014/main" id="{EB6E57BF-5B62-1164-F5F5-B724E11FB6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9406" b="87707"/>
          <a:stretch/>
        </p:blipFill>
        <p:spPr>
          <a:xfrm>
            <a:off x="664894" y="3552735"/>
            <a:ext cx="2969380" cy="3627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56;p23">
            <a:extLst>
              <a:ext uri="{FF2B5EF4-FFF2-40B4-BE49-F238E27FC236}">
                <a16:creationId xmlns:a16="http://schemas.microsoft.com/office/drawing/2014/main" id="{0507C47E-A135-B533-2C89-C828AC47A0AB}"/>
              </a:ext>
            </a:extLst>
          </p:cNvPr>
          <p:cNvSpPr txBox="1"/>
          <p:nvPr/>
        </p:nvSpPr>
        <p:spPr>
          <a:xfrm>
            <a:off x="2824904" y="2277030"/>
            <a:ext cx="2288319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Lecture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" name="Google Shape;646;p25">
            <a:extLst>
              <a:ext uri="{FF2B5EF4-FFF2-40B4-BE49-F238E27FC236}">
                <a16:creationId xmlns:a16="http://schemas.microsoft.com/office/drawing/2014/main" id="{B0D6E80D-9083-E76E-B253-94941FD5B4E0}"/>
              </a:ext>
            </a:extLst>
          </p:cNvPr>
          <p:cNvCxnSpPr>
            <a:cxnSpLocks/>
          </p:cNvCxnSpPr>
          <p:nvPr/>
        </p:nvCxnSpPr>
        <p:spPr>
          <a:xfrm flipH="1" flipV="1">
            <a:off x="5205413" y="2800350"/>
            <a:ext cx="3448050" cy="846891"/>
          </a:xfrm>
          <a:prstGeom prst="straightConnector1">
            <a:avLst/>
          </a:prstGeom>
          <a:noFill/>
          <a:ln w="177800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" name="Google Shape;647;p25">
            <a:extLst>
              <a:ext uri="{FF2B5EF4-FFF2-40B4-BE49-F238E27FC236}">
                <a16:creationId xmlns:a16="http://schemas.microsoft.com/office/drawing/2014/main" id="{4574E5ED-042A-3FCC-1783-65C4260DF33A}"/>
              </a:ext>
            </a:extLst>
          </p:cNvPr>
          <p:cNvCxnSpPr>
            <a:cxnSpLocks/>
          </p:cNvCxnSpPr>
          <p:nvPr/>
        </p:nvCxnSpPr>
        <p:spPr>
          <a:xfrm flipH="1" flipV="1">
            <a:off x="4439830" y="3465793"/>
            <a:ext cx="1718083" cy="2330189"/>
          </a:xfrm>
          <a:prstGeom prst="straightConnector1">
            <a:avLst/>
          </a:prstGeom>
          <a:noFill/>
          <a:ln w="177800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" name="Google Shape;667;p26">
            <a:extLst>
              <a:ext uri="{FF2B5EF4-FFF2-40B4-BE49-F238E27FC236}">
                <a16:creationId xmlns:a16="http://schemas.microsoft.com/office/drawing/2014/main" id="{6B82C990-68F4-4385-F04C-584439AEB183}"/>
              </a:ext>
            </a:extLst>
          </p:cNvPr>
          <p:cNvSpPr txBox="1"/>
          <p:nvPr/>
        </p:nvSpPr>
        <p:spPr>
          <a:xfrm rot="840254">
            <a:off x="5902155" y="3348793"/>
            <a:ext cx="28931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Active Learning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667;p26">
            <a:extLst>
              <a:ext uri="{FF2B5EF4-FFF2-40B4-BE49-F238E27FC236}">
                <a16:creationId xmlns:a16="http://schemas.microsoft.com/office/drawing/2014/main" id="{76E20E7C-B30D-B4D6-E8EF-524921878A49}"/>
              </a:ext>
            </a:extLst>
          </p:cNvPr>
          <p:cNvSpPr txBox="1"/>
          <p:nvPr/>
        </p:nvSpPr>
        <p:spPr>
          <a:xfrm rot="3139027">
            <a:off x="4649418" y="4836053"/>
            <a:ext cx="28931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Active Learning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047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580DB-8B79-1FB6-05D6-A8F7D72CD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58CE-FFFB-89CC-9602-5198EDC2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4DEE &amp; Active Learning Outside of Class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AA28D-AE9B-151D-44DC-4441CFB5A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 of class materials can have similar 4DEE coverage as lecture.</a:t>
            </a:r>
          </a:p>
        </p:txBody>
      </p:sp>
    </p:spTree>
    <p:extLst>
      <p:ext uri="{BB962C8B-B14F-4D97-AF65-F5344CB8AC3E}">
        <p14:creationId xmlns:p14="http://schemas.microsoft.com/office/powerpoint/2010/main" val="3196084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Structure to implement active learning</a:t>
            </a:r>
            <a:endParaRPr/>
          </a:p>
        </p:txBody>
      </p:sp>
      <p:sp>
        <p:nvSpPr>
          <p:cNvPr id="354" name="Google Shape;354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For each lecture, students…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have a pre-lecture interactive reading assignment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attend the lecture and participate in active learning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work on a post-lecture interactive learning assignment 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37618-8970-C659-AC68-9DF464F5D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3AFBB-625F-7D0E-C5D0-6CB2A29E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70720" cy="1325563"/>
          </a:xfrm>
        </p:spPr>
        <p:txBody>
          <a:bodyPr>
            <a:normAutofit/>
          </a:bodyPr>
          <a:lstStyle/>
          <a:p>
            <a:r>
              <a:rPr lang="en-US" sz="2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how long have we had explicit active learning before lectures?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0171A-12F6-5DF9-D323-D8BF3B1D3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712" y="13266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~1000 years</a:t>
            </a:r>
          </a:p>
          <a:p>
            <a:pPr marL="0" indent="0">
              <a:buNone/>
            </a:pPr>
            <a:r>
              <a:rPr lang="en-US" dirty="0"/>
              <a:t>~100 years</a:t>
            </a:r>
          </a:p>
          <a:p>
            <a:pPr marL="0" indent="0">
              <a:buNone/>
            </a:pPr>
            <a:r>
              <a:rPr lang="en-US" dirty="0"/>
              <a:t>~50 years</a:t>
            </a:r>
          </a:p>
          <a:p>
            <a:pPr marL="0" indent="0">
              <a:buNone/>
            </a:pPr>
            <a:r>
              <a:rPr lang="en-US" dirty="0"/>
              <a:t>~25 years</a:t>
            </a:r>
          </a:p>
          <a:p>
            <a:pPr marL="0" indent="0">
              <a:buNone/>
            </a:pPr>
            <a:r>
              <a:rPr lang="en-US" dirty="0"/>
              <a:t>~10 years</a:t>
            </a:r>
          </a:p>
          <a:p>
            <a:pPr marL="0" indent="0">
              <a:buNone/>
            </a:pPr>
            <a:r>
              <a:rPr lang="en-US" dirty="0"/>
              <a:t>~5 years</a:t>
            </a:r>
          </a:p>
          <a:p>
            <a:pPr marL="0" indent="0">
              <a:buNone/>
            </a:pPr>
            <a:r>
              <a:rPr lang="en-US" dirty="0"/>
              <a:t>There is not active learning before lectures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98E83A-0EE2-A13F-E12A-1E62D6C2CDD8}"/>
              </a:ext>
            </a:extLst>
          </p:cNvPr>
          <p:cNvSpPr/>
          <p:nvPr/>
        </p:nvSpPr>
        <p:spPr>
          <a:xfrm>
            <a:off x="66675" y="0"/>
            <a:ext cx="12020550" cy="6781800"/>
          </a:xfrm>
          <a:prstGeom prst="rect">
            <a:avLst/>
          </a:prstGeom>
          <a:noFill/>
          <a:ln w="222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156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84FA2-4549-B888-6246-D22BB4C08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CA79F-0DB7-6267-5A20-B988E8CDB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70720" cy="1325563"/>
          </a:xfrm>
        </p:spPr>
        <p:txBody>
          <a:bodyPr>
            <a:normAutofit/>
          </a:bodyPr>
          <a:lstStyle/>
          <a:p>
            <a:r>
              <a:rPr lang="en-US" sz="2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how long have we had explicit active learning before lectures?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DCC76-D011-7344-B877-844F2E607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712" y="13266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~1000 years</a:t>
            </a:r>
          </a:p>
          <a:p>
            <a:pPr marL="0" indent="0">
              <a:buNone/>
            </a:pPr>
            <a:r>
              <a:rPr lang="en-US" dirty="0"/>
              <a:t>~100 years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00B0F0"/>
                </a:solidFill>
              </a:rPr>
              <a:t>~50 years</a:t>
            </a:r>
          </a:p>
          <a:p>
            <a:pPr marL="0" indent="0">
              <a:buNone/>
            </a:pPr>
            <a:r>
              <a:rPr lang="en-US" dirty="0"/>
              <a:t>~25 years</a:t>
            </a:r>
          </a:p>
          <a:p>
            <a:pPr marL="0" indent="0">
              <a:buNone/>
            </a:pPr>
            <a:r>
              <a:rPr lang="en-US" dirty="0"/>
              <a:t>~10 years</a:t>
            </a:r>
          </a:p>
          <a:p>
            <a:pPr marL="0" indent="0">
              <a:buNone/>
            </a:pPr>
            <a:r>
              <a:rPr lang="en-US" dirty="0"/>
              <a:t>~5 years</a:t>
            </a:r>
          </a:p>
          <a:p>
            <a:pPr marL="0" indent="0">
              <a:buNone/>
            </a:pPr>
            <a:r>
              <a:rPr lang="en-US" dirty="0"/>
              <a:t>There is not active learning before lectures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CD11A-6BA4-59D2-5C16-7A261E934EA2}"/>
              </a:ext>
            </a:extLst>
          </p:cNvPr>
          <p:cNvSpPr/>
          <p:nvPr/>
        </p:nvSpPr>
        <p:spPr>
          <a:xfrm>
            <a:off x="66675" y="0"/>
            <a:ext cx="12020550" cy="6781800"/>
          </a:xfrm>
          <a:prstGeom prst="rect">
            <a:avLst/>
          </a:prstGeom>
          <a:noFill/>
          <a:ln w="222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6604-435D-E6E1-B339-3DCDB0F896F5}"/>
              </a:ext>
            </a:extLst>
          </p:cNvPr>
          <p:cNvSpPr txBox="1"/>
          <p:nvPr/>
        </p:nvSpPr>
        <p:spPr>
          <a:xfrm>
            <a:off x="8204200" y="6162040"/>
            <a:ext cx="355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There is not really a correct answer!</a:t>
            </a:r>
          </a:p>
        </p:txBody>
      </p:sp>
    </p:spTree>
    <p:extLst>
      <p:ext uri="{BB962C8B-B14F-4D97-AF65-F5344CB8AC3E}">
        <p14:creationId xmlns:p14="http://schemas.microsoft.com/office/powerpoint/2010/main" val="29506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"/>
          <p:cNvSpPr txBox="1">
            <a:spLocks noGrp="1"/>
          </p:cNvSpPr>
          <p:nvPr>
            <p:ph type="title"/>
          </p:nvPr>
        </p:nvSpPr>
        <p:spPr>
          <a:xfrm>
            <a:off x="281819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Active Learning Before Lectures</a:t>
            </a:r>
            <a:endParaRPr dirty="0"/>
          </a:p>
        </p:txBody>
      </p:sp>
      <p:cxnSp>
        <p:nvCxnSpPr>
          <p:cNvPr id="361" name="Google Shape;361;p7"/>
          <p:cNvCxnSpPr/>
          <p:nvPr/>
        </p:nvCxnSpPr>
        <p:spPr>
          <a:xfrm>
            <a:off x="3093055" y="3814851"/>
            <a:ext cx="704850" cy="0"/>
          </a:xfrm>
          <a:prstGeom prst="straightConnector1">
            <a:avLst/>
          </a:prstGeom>
          <a:noFill/>
          <a:ln w="139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62" name="Google Shape;3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12" y="2822330"/>
            <a:ext cx="2917788" cy="203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4020" y="1203864"/>
            <a:ext cx="3562049" cy="4909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7"/>
          <p:cNvCxnSpPr/>
          <p:nvPr/>
        </p:nvCxnSpPr>
        <p:spPr>
          <a:xfrm>
            <a:off x="7609419" y="3841158"/>
            <a:ext cx="704850" cy="0"/>
          </a:xfrm>
          <a:prstGeom prst="straightConnector1">
            <a:avLst/>
          </a:prstGeom>
          <a:noFill/>
          <a:ln w="139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65" name="Google Shape;36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9153" y="3210253"/>
            <a:ext cx="2717800" cy="110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56579" y="4859987"/>
            <a:ext cx="123825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7129" y="5322356"/>
            <a:ext cx="189547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81504" y="4717112"/>
            <a:ext cx="10477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D7E0B2-1E0C-8A43-00F3-E555515E0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8651" y="2114554"/>
            <a:ext cx="3022434" cy="167069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 txBox="1">
            <a:spLocks noGrp="1"/>
          </p:cNvSpPr>
          <p:nvPr>
            <p:ph type="body" idx="1"/>
          </p:nvPr>
        </p:nvSpPr>
        <p:spPr>
          <a:xfrm>
            <a:off x="381251" y="903369"/>
            <a:ext cx="10865869" cy="499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Formative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Unlimited time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Open book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Graded for accuracy or completion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Logistics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5%-10% of total grade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Due before lecture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Assignment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5-20 questions OR 15 to 75 min.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Typically, lower-level Blooms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Feedback for each question 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Auto-graded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Advantages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Students are held accountable for reading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Students are prepared for class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Frees up more time in lecture for active learning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Students attain basic knowledge and understanding which helps them achieve learning objectives </a:t>
            </a:r>
            <a:endParaRPr dirty="0"/>
          </a:p>
        </p:txBody>
      </p:sp>
      <p:sp>
        <p:nvSpPr>
          <p:cNvPr id="376" name="Google Shape;376;p8"/>
          <p:cNvSpPr txBox="1"/>
          <p:nvPr/>
        </p:nvSpPr>
        <p:spPr>
          <a:xfrm>
            <a:off x="461932" y="42720"/>
            <a:ext cx="79012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Pre-lecture active assignments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8"/>
          <p:cNvSpPr txBox="1"/>
          <p:nvPr/>
        </p:nvSpPr>
        <p:spPr>
          <a:xfrm>
            <a:off x="460124" y="5650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Students report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report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that these assignments are valuable for their learning!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"/>
          <p:cNvSpPr txBox="1"/>
          <p:nvPr/>
        </p:nvSpPr>
        <p:spPr>
          <a:xfrm>
            <a:off x="281819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Active Learning Before Lectures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 txBox="1">
            <a:spLocks noGrp="1"/>
          </p:cNvSpPr>
          <p:nvPr>
            <p:ph type="body" idx="1"/>
          </p:nvPr>
        </p:nvSpPr>
        <p:spPr>
          <a:xfrm>
            <a:off x="281819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Many ways to implement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Interactivity in a digital textbook (</a:t>
            </a:r>
            <a:r>
              <a:rPr lang="en-US" dirty="0" err="1"/>
              <a:t>eg</a:t>
            </a:r>
            <a:r>
              <a:rPr lang="en-US" dirty="0"/>
              <a:t> </a:t>
            </a:r>
            <a:r>
              <a:rPr lang="en-US" dirty="0" err="1"/>
              <a:t>SimBio</a:t>
            </a:r>
            <a:r>
              <a:rPr lang="en-US" dirty="0"/>
              <a:t> Ecology)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Paper homework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Using an LMS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Using publisher resources</a:t>
            </a: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1CAC4-3EE8-4199-3C10-D058D321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86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E19AB-367A-B8B2-494D-84A6A9218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E1377C-89F1-0DD2-2C84-742AF379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1419222"/>
            <a:ext cx="3648825" cy="1427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15F77-517C-CEEE-AA46-6C8FC45AB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8"/>
          <a:stretch/>
        </p:blipFill>
        <p:spPr>
          <a:xfrm>
            <a:off x="350519" y="2868533"/>
            <a:ext cx="3648825" cy="144544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81D1779-9A8D-5702-9384-E06D7A4A2F9E}"/>
              </a:ext>
            </a:extLst>
          </p:cNvPr>
          <p:cNvCxnSpPr>
            <a:cxnSpLocks/>
          </p:cNvCxnSpPr>
          <p:nvPr/>
        </p:nvCxnSpPr>
        <p:spPr>
          <a:xfrm>
            <a:off x="177899" y="2987244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E82F7AD-8C9B-65A7-A58D-32B8A19D5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85" b="8224"/>
          <a:stretch/>
        </p:blipFill>
        <p:spPr>
          <a:xfrm>
            <a:off x="4245764" y="1400850"/>
            <a:ext cx="3700472" cy="1445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FEA53A-9B73-0487-1453-0BF5C35CB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027" y="2868533"/>
            <a:ext cx="3700472" cy="14454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7FD057-2012-F38A-D9A9-07A879CD08E4}"/>
              </a:ext>
            </a:extLst>
          </p:cNvPr>
          <p:cNvSpPr txBox="1"/>
          <p:nvPr/>
        </p:nvSpPr>
        <p:spPr>
          <a:xfrm>
            <a:off x="4171964" y="4264250"/>
            <a:ext cx="5015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C5860"/>
                </a:solidFill>
                <a:effectLst/>
                <a:latin typeface="Lato Extended"/>
              </a:rPr>
              <a:t>S1(pp1-18), S3(pp1-12), S5(pp1-7)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450CE3-90B2-3C0C-7D59-3663A51CB7CD}"/>
              </a:ext>
            </a:extLst>
          </p:cNvPr>
          <p:cNvSpPr txBox="1"/>
          <p:nvPr/>
        </p:nvSpPr>
        <p:spPr>
          <a:xfrm>
            <a:off x="1377141" y="4313979"/>
            <a:ext cx="5015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C5860"/>
                </a:solidFill>
                <a:effectLst/>
                <a:latin typeface="Lato Extended"/>
              </a:rPr>
              <a:t>Section 1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654944-2FB4-1C45-60D3-AEE0FACDF2EB}"/>
              </a:ext>
            </a:extLst>
          </p:cNvPr>
          <p:cNvCxnSpPr>
            <a:cxnSpLocks/>
          </p:cNvCxnSpPr>
          <p:nvPr/>
        </p:nvCxnSpPr>
        <p:spPr>
          <a:xfrm>
            <a:off x="4066407" y="3024188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7CB0E4-9A2C-E20A-AC2A-E9ACDDF0F28D}"/>
              </a:ext>
            </a:extLst>
          </p:cNvPr>
          <p:cNvCxnSpPr>
            <a:cxnSpLocks/>
          </p:cNvCxnSpPr>
          <p:nvPr/>
        </p:nvCxnSpPr>
        <p:spPr>
          <a:xfrm>
            <a:off x="4066407" y="3587073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13BAE1-9272-7586-F6B5-271E1F8C5BC6}"/>
              </a:ext>
            </a:extLst>
          </p:cNvPr>
          <p:cNvCxnSpPr>
            <a:cxnSpLocks/>
          </p:cNvCxnSpPr>
          <p:nvPr/>
        </p:nvCxnSpPr>
        <p:spPr>
          <a:xfrm>
            <a:off x="4073144" y="4155644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7760FEF-CC3B-DA0A-2C70-7A6364CFD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0608" y="1387369"/>
            <a:ext cx="3685688" cy="14811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1906E4-C082-1955-7619-7A5EEA231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0607" y="2900783"/>
            <a:ext cx="3685689" cy="13755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6909281-219D-DF2B-2791-0C541FD06F4D}"/>
              </a:ext>
            </a:extLst>
          </p:cNvPr>
          <p:cNvSpPr txBox="1"/>
          <p:nvPr/>
        </p:nvSpPr>
        <p:spPr>
          <a:xfrm>
            <a:off x="8913190" y="2938444"/>
            <a:ext cx="5015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C5860"/>
                </a:solidFill>
                <a:effectLst/>
                <a:latin typeface="Lato Extended"/>
              </a:rPr>
              <a:t>Sections 1, 2, and 3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F9A357-3D53-1A06-F418-450ED9DD7CFC}"/>
              </a:ext>
            </a:extLst>
          </p:cNvPr>
          <p:cNvCxnSpPr>
            <a:cxnSpLocks/>
          </p:cNvCxnSpPr>
          <p:nvPr/>
        </p:nvCxnSpPr>
        <p:spPr>
          <a:xfrm>
            <a:off x="8066704" y="3024188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1E6433-A3A1-E818-25A8-59F9EE2EEEB1}"/>
              </a:ext>
            </a:extLst>
          </p:cNvPr>
          <p:cNvCxnSpPr>
            <a:cxnSpLocks/>
          </p:cNvCxnSpPr>
          <p:nvPr/>
        </p:nvCxnSpPr>
        <p:spPr>
          <a:xfrm>
            <a:off x="8066704" y="3587073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3794891-067B-ACCF-BC00-DF0C5654720D}"/>
              </a:ext>
            </a:extLst>
          </p:cNvPr>
          <p:cNvCxnSpPr>
            <a:cxnSpLocks/>
          </p:cNvCxnSpPr>
          <p:nvPr/>
        </p:nvCxnSpPr>
        <p:spPr>
          <a:xfrm>
            <a:off x="8066704" y="3325219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7D55F23-696D-05A3-4B39-5BAD499CC750}"/>
              </a:ext>
            </a:extLst>
          </p:cNvPr>
          <p:cNvSpPr txBox="1"/>
          <p:nvPr/>
        </p:nvSpPr>
        <p:spPr>
          <a:xfrm>
            <a:off x="3733815" y="101812"/>
            <a:ext cx="4724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Before Lecture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6E3855-0A51-BF46-89CC-9C93DBC0E44D}"/>
              </a:ext>
            </a:extLst>
          </p:cNvPr>
          <p:cNvSpPr txBox="1"/>
          <p:nvPr/>
        </p:nvSpPr>
        <p:spPr>
          <a:xfrm>
            <a:off x="8727004" y="4313979"/>
            <a:ext cx="311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C5860"/>
                </a:solidFill>
                <a:effectLst/>
                <a:latin typeface="Lato Extended"/>
              </a:rPr>
              <a:t>Sections 1, 2, and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27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0"/>
          <p:cNvSpPr txBox="1"/>
          <p:nvPr/>
        </p:nvSpPr>
        <p:spPr>
          <a:xfrm>
            <a:off x="281819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Active Learning After Lectures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" name="Google Shape;621;p30"/>
          <p:cNvSpPr txBox="1">
            <a:spLocks noGrp="1"/>
          </p:cNvSpPr>
          <p:nvPr>
            <p:ph type="body" idx="1"/>
          </p:nvPr>
        </p:nvSpPr>
        <p:spPr>
          <a:xfrm>
            <a:off x="281819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Many ways to implement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Using traditional homework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Using an LMS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Using publisher resources (big advantages)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FFB39BD4-FCB7-B1F6-71B9-4AB84692F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">
            <a:extLst>
              <a:ext uri="{FF2B5EF4-FFF2-40B4-BE49-F238E27FC236}">
                <a16:creationId xmlns:a16="http://schemas.microsoft.com/office/drawing/2014/main" id="{10F204CE-D158-48C8-1104-93D3DD3C9D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0178"/>
            <a:ext cx="7473296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11111"/>
              <a:buFont typeface="Arial"/>
              <a:buNone/>
            </a:pPr>
            <a:r>
              <a:rPr lang="en-US" sz="3307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4DEE Ecology Education Framework</a:t>
            </a:r>
            <a:br>
              <a:rPr lang="en-US" sz="27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3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21 Elements among 4 Dimensions</a:t>
            </a:r>
            <a:endParaRPr sz="3959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>
            <a:extLst>
              <a:ext uri="{FF2B5EF4-FFF2-40B4-BE49-F238E27FC236}">
                <a16:creationId xmlns:a16="http://schemas.microsoft.com/office/drawing/2014/main" id="{D5D9CFCF-8736-2CB6-7113-C99D62C2568A}"/>
              </a:ext>
            </a:extLst>
          </p:cNvPr>
          <p:cNvSpPr txBox="1"/>
          <p:nvPr/>
        </p:nvSpPr>
        <p:spPr>
          <a:xfrm>
            <a:off x="672538" y="1234657"/>
            <a:ext cx="5330170" cy="102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Core Ecology Concepts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AE998-E613-0CF3-4273-D16486F6AE60}"/>
              </a:ext>
            </a:extLst>
          </p:cNvPr>
          <p:cNvSpPr txBox="1"/>
          <p:nvPr/>
        </p:nvSpPr>
        <p:spPr>
          <a:xfrm>
            <a:off x="306686" y="1985559"/>
            <a:ext cx="67132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Organisms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Populations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Communities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Ecosystems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Landscapes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Biomes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Biosphere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17A31-BB65-33CB-FF4E-272BCC676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081" y="3490442"/>
            <a:ext cx="3005506" cy="31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0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3250-C250-FE21-6EFD-B209D718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active learning after lecture be higher-level or lower-level blooms?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FB041-60C4-3C07-1F9C-5CDF41485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Higher</a:t>
            </a:r>
          </a:p>
          <a:p>
            <a:r>
              <a:rPr lang="en-US" dirty="0"/>
              <a:t>Lower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33D428-B390-B7CF-0B3A-E0896A54A7D4}"/>
              </a:ext>
            </a:extLst>
          </p:cNvPr>
          <p:cNvSpPr/>
          <p:nvPr/>
        </p:nvSpPr>
        <p:spPr>
          <a:xfrm>
            <a:off x="66675" y="0"/>
            <a:ext cx="12020550" cy="6781800"/>
          </a:xfrm>
          <a:prstGeom prst="rect">
            <a:avLst/>
          </a:prstGeom>
          <a:noFill/>
          <a:ln w="222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102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0CB30-ED68-4BC0-6AE1-E8273FDF1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81A72-1481-176F-AFF1-685B1DEF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active learning after lecture be higher-level or lower-level blooms?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0C3E8-6F8A-8217-E0EE-4DD62E4A4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00B0F0"/>
                </a:solidFill>
              </a:rPr>
              <a:t>Higher</a:t>
            </a:r>
          </a:p>
          <a:p>
            <a:r>
              <a:rPr lang="en-US" dirty="0"/>
              <a:t>Lower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31DF5-18E4-6997-79EA-A448F9C5FE30}"/>
              </a:ext>
            </a:extLst>
          </p:cNvPr>
          <p:cNvSpPr/>
          <p:nvPr/>
        </p:nvSpPr>
        <p:spPr>
          <a:xfrm>
            <a:off x="66675" y="0"/>
            <a:ext cx="12020550" cy="6781800"/>
          </a:xfrm>
          <a:prstGeom prst="rect">
            <a:avLst/>
          </a:prstGeom>
          <a:noFill/>
          <a:ln w="222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F5390-0019-9B75-3B0F-66794656ABEC}"/>
              </a:ext>
            </a:extLst>
          </p:cNvPr>
          <p:cNvSpPr txBox="1"/>
          <p:nvPr/>
        </p:nvSpPr>
        <p:spPr>
          <a:xfrm>
            <a:off x="8204200" y="6162040"/>
            <a:ext cx="355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There is not really a correct answer!</a:t>
            </a:r>
          </a:p>
        </p:txBody>
      </p:sp>
    </p:spTree>
    <p:extLst>
      <p:ext uri="{BB962C8B-B14F-4D97-AF65-F5344CB8AC3E}">
        <p14:creationId xmlns:p14="http://schemas.microsoft.com/office/powerpoint/2010/main" val="3589684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1"/>
          <p:cNvSpPr txBox="1">
            <a:spLocks noGrp="1"/>
          </p:cNvSpPr>
          <p:nvPr>
            <p:ph type="body" idx="1"/>
          </p:nvPr>
        </p:nvSpPr>
        <p:spPr>
          <a:xfrm>
            <a:off x="286798" y="616784"/>
            <a:ext cx="10865869" cy="562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Formative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Unlimited time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Open book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Graded for accuracy (forgiving)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Very targeted toward learning objectives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Logistics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Covers book and lecture content, sometimes extends it.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Due before next lecture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5%-15% of total grade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Assignments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Variable number of questions/activities or duration.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Higher-level Blooms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Address both content and skills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Feedback for each question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Auto-graded </a:t>
            </a:r>
            <a:endParaRPr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Advantages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Shows me, as an instructor, where students are struggling 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Students are given the opportunity to self assess 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Reinforces concepts and skills so students are better able to achieve learning outcomes </a:t>
            </a:r>
            <a:endParaRPr sz="16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 dirty="0"/>
              <a:t>Students get instant/adaptive feedback</a:t>
            </a:r>
            <a:endParaRPr sz="1600" dirty="0"/>
          </a:p>
        </p:txBody>
      </p:sp>
      <p:sp>
        <p:nvSpPr>
          <p:cNvPr id="627" name="Google Shape;627;p31"/>
          <p:cNvSpPr txBox="1"/>
          <p:nvPr/>
        </p:nvSpPr>
        <p:spPr>
          <a:xfrm>
            <a:off x="461933" y="42720"/>
            <a:ext cx="672927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Post-lecture active assignments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31"/>
          <p:cNvSpPr txBox="1"/>
          <p:nvPr/>
        </p:nvSpPr>
        <p:spPr>
          <a:xfrm>
            <a:off x="314835" y="6152497"/>
            <a:ext cx="1159036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Students report that these assignments are valuable and that they like them: “I know where I need to learn more”, “free studying”, “I enjoy working on these with my friends”.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CEEBC-40EC-EE31-00A8-4391FAAE2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2326-F6C3-974C-94EF-BE4DD3F8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3562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45925-537E-06D1-54F6-097EBE888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0661E-78BF-DF85-E2C7-198912425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1314159"/>
            <a:ext cx="3648825" cy="1427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1FB6E-7BC9-4C5B-AE16-8F604FAA8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8"/>
          <a:stretch/>
        </p:blipFill>
        <p:spPr>
          <a:xfrm>
            <a:off x="350519" y="2763470"/>
            <a:ext cx="3648825" cy="144544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4C73E5-A0A9-468B-EE9B-52CA90D4DBD0}"/>
              </a:ext>
            </a:extLst>
          </p:cNvPr>
          <p:cNvCxnSpPr>
            <a:cxnSpLocks/>
          </p:cNvCxnSpPr>
          <p:nvPr/>
        </p:nvCxnSpPr>
        <p:spPr>
          <a:xfrm>
            <a:off x="136532" y="3158927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167ABC8-582F-1FD8-4381-994AB4551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85" b="8224"/>
          <a:stretch/>
        </p:blipFill>
        <p:spPr>
          <a:xfrm>
            <a:off x="4245764" y="1295787"/>
            <a:ext cx="3700472" cy="1445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FF7DC6-1D0D-0430-9097-82942BAF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027" y="2763470"/>
            <a:ext cx="3700472" cy="144544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FE4240-A7D1-8327-8D09-ED3DAA23A1EE}"/>
              </a:ext>
            </a:extLst>
          </p:cNvPr>
          <p:cNvCxnSpPr>
            <a:cxnSpLocks/>
          </p:cNvCxnSpPr>
          <p:nvPr/>
        </p:nvCxnSpPr>
        <p:spPr>
          <a:xfrm>
            <a:off x="4073144" y="3483318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CB8CFF-59EC-3A22-4AA6-2BA919D87C51}"/>
              </a:ext>
            </a:extLst>
          </p:cNvPr>
          <p:cNvCxnSpPr>
            <a:cxnSpLocks/>
          </p:cNvCxnSpPr>
          <p:nvPr/>
        </p:nvCxnSpPr>
        <p:spPr>
          <a:xfrm>
            <a:off x="4066407" y="3752601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7AEA2C4-0F3E-05D9-05F1-9AB8EE394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0608" y="1282306"/>
            <a:ext cx="3685688" cy="14811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B09813-06A3-83CA-C5E9-581F1ACF3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0607" y="2795720"/>
            <a:ext cx="3685689" cy="137550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AC2AFB-94D8-6048-BD77-E11B962433E6}"/>
              </a:ext>
            </a:extLst>
          </p:cNvPr>
          <p:cNvCxnSpPr>
            <a:cxnSpLocks/>
          </p:cNvCxnSpPr>
          <p:nvPr/>
        </p:nvCxnSpPr>
        <p:spPr>
          <a:xfrm>
            <a:off x="8066704" y="4051179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AF286F3-1A43-0F4D-0F96-4AE9ABEF466E}"/>
              </a:ext>
            </a:extLst>
          </p:cNvPr>
          <p:cNvCxnSpPr>
            <a:cxnSpLocks/>
          </p:cNvCxnSpPr>
          <p:nvPr/>
        </p:nvCxnSpPr>
        <p:spPr>
          <a:xfrm>
            <a:off x="154258" y="4001792"/>
            <a:ext cx="345240" cy="0"/>
          </a:xfrm>
          <a:prstGeom prst="straightConnector1">
            <a:avLst/>
          </a:prstGeom>
          <a:ln w="698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761FBC0-F95F-60AC-C5A0-8C240C23F373}"/>
              </a:ext>
            </a:extLst>
          </p:cNvPr>
          <p:cNvSpPr txBox="1"/>
          <p:nvPr/>
        </p:nvSpPr>
        <p:spPr>
          <a:xfrm>
            <a:off x="4022355" y="104205"/>
            <a:ext cx="4147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After Lecture</a:t>
            </a:r>
          </a:p>
        </p:txBody>
      </p:sp>
    </p:spTree>
    <p:extLst>
      <p:ext uri="{BB962C8B-B14F-4D97-AF65-F5344CB8AC3E}">
        <p14:creationId xmlns:p14="http://schemas.microsoft.com/office/powerpoint/2010/main" val="1469195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E91B3-2C47-2CBE-5EF3-01CC0595C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B4BE0-D3A4-FB27-1921-280B2A17B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29187" y="-312931"/>
            <a:ext cx="9144000" cy="1166056"/>
          </a:xfrm>
        </p:spPr>
        <p:txBody>
          <a:bodyPr>
            <a:normAutofit/>
          </a:bodyPr>
          <a:lstStyle/>
          <a:p>
            <a:r>
              <a:rPr lang="en-US" dirty="0"/>
              <a:t>Does it work?... </a:t>
            </a:r>
          </a:p>
        </p:txBody>
      </p:sp>
    </p:spTree>
    <p:extLst>
      <p:ext uri="{BB962C8B-B14F-4D97-AF65-F5344CB8AC3E}">
        <p14:creationId xmlns:p14="http://schemas.microsoft.com/office/powerpoint/2010/main" val="4114340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245A6-FD7F-6E3B-8A7F-AF575405A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7065-A966-D922-BEAF-04D051993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6215" y="-312931"/>
            <a:ext cx="9144000" cy="1166056"/>
          </a:xfrm>
        </p:spPr>
        <p:txBody>
          <a:bodyPr>
            <a:normAutofit fontScale="90000"/>
          </a:bodyPr>
          <a:lstStyle/>
          <a:p>
            <a:r>
              <a:rPr lang="en-US" dirty="0"/>
              <a:t>Does it work?... Generally, Yes.</a:t>
            </a:r>
          </a:p>
        </p:txBody>
      </p:sp>
    </p:spTree>
    <p:extLst>
      <p:ext uri="{BB962C8B-B14F-4D97-AF65-F5344CB8AC3E}">
        <p14:creationId xmlns:p14="http://schemas.microsoft.com/office/powerpoint/2010/main" val="3765237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39F50-E30C-98D1-238A-26CDF68A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;p1">
            <a:extLst>
              <a:ext uri="{FF2B5EF4-FFF2-40B4-BE49-F238E27FC236}">
                <a16:creationId xmlns:a16="http://schemas.microsoft.com/office/drawing/2014/main" id="{CAB5748C-4056-8DF2-3468-1BC87745ED00}"/>
              </a:ext>
            </a:extLst>
          </p:cNvPr>
          <p:cNvSpPr/>
          <p:nvPr/>
        </p:nvSpPr>
        <p:spPr>
          <a:xfrm>
            <a:off x="-17192" y="1906092"/>
            <a:ext cx="12148185" cy="246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Learning Objectives: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Know Dimensions of the 4DEE framework.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Understand the 4DEE framework.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Consider how active learning can be used to increase the coverage of 4DEE related learning objectives in the classroom.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Consider how resources like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SimUText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) can be used to actively cover 4DEE related learning objectives outside the classroom before and after lecture.  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Engage in a discussion at the intersection of: 4DEE, active learning, and course resources.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46D3B-FEB9-67D7-C5D2-06055537A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821" y="21642"/>
            <a:ext cx="2046234" cy="2154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167A5-B538-66DE-7971-0FE2BFDDC33F}"/>
              </a:ext>
            </a:extLst>
          </p:cNvPr>
          <p:cNvSpPr txBox="1"/>
          <p:nvPr/>
        </p:nvSpPr>
        <p:spPr>
          <a:xfrm>
            <a:off x="78895" y="-135775"/>
            <a:ext cx="10653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Teaching Ecology the ESA way: Using the 4DEE framework to guide active learning in ecology classes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3BCB5-7B42-257A-7CB0-204FBE5392C6}"/>
              </a:ext>
            </a:extLst>
          </p:cNvPr>
          <p:cNvSpPr txBox="1"/>
          <p:nvPr/>
        </p:nvSpPr>
        <p:spPr>
          <a:xfrm>
            <a:off x="-478094" y="746659"/>
            <a:ext cx="10653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Dr. Justin R. St. Juliana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Department of Ecology and Evolutionary Biology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Cornell University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45138-F17A-1746-5D1B-2C7B84566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8641"/>
            <a:ext cx="12113802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4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D0A50107-7A2F-9723-5C87-BE4F93D1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">
            <a:extLst>
              <a:ext uri="{FF2B5EF4-FFF2-40B4-BE49-F238E27FC236}">
                <a16:creationId xmlns:a16="http://schemas.microsoft.com/office/drawing/2014/main" id="{6C38A7EC-A441-A7A1-5432-E6154A30A8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0178"/>
            <a:ext cx="7473296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11111"/>
              <a:buFont typeface="Arial"/>
              <a:buNone/>
            </a:pPr>
            <a:r>
              <a:rPr lang="en-US" sz="3307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4DEE Ecology Education Framework</a:t>
            </a:r>
            <a:br>
              <a:rPr lang="en-US" sz="27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3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21 Elements among 4 Dimensions</a:t>
            </a:r>
            <a:endParaRPr sz="3959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>
            <a:extLst>
              <a:ext uri="{FF2B5EF4-FFF2-40B4-BE49-F238E27FC236}">
                <a16:creationId xmlns:a16="http://schemas.microsoft.com/office/drawing/2014/main" id="{B447F327-E077-F112-3DEB-D03071F6AA36}"/>
              </a:ext>
            </a:extLst>
          </p:cNvPr>
          <p:cNvSpPr txBox="1"/>
          <p:nvPr/>
        </p:nvSpPr>
        <p:spPr>
          <a:xfrm>
            <a:off x="672538" y="1234657"/>
            <a:ext cx="5330170" cy="102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Ecology Practices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E2E03-57DD-65FC-16C2-18BE7C05E669}"/>
              </a:ext>
            </a:extLst>
          </p:cNvPr>
          <p:cNvSpPr txBox="1"/>
          <p:nvPr/>
        </p:nvSpPr>
        <p:spPr>
          <a:xfrm>
            <a:off x="164414" y="2041439"/>
            <a:ext cx="107473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Natural history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Fieldwork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Quantitative reasoning and computational thinking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Designing and critiquing investigations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Working collaboratively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Communicating and applying ecology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427C3-36E3-BA36-BD4D-6F8FA82F2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85" y="5237480"/>
            <a:ext cx="1346801" cy="1418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6443A2-3A97-B95C-4551-5911B857E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081" y="3490442"/>
            <a:ext cx="3005506" cy="31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09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A88D7159-4195-80D4-527E-8CDCC4E70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">
            <a:extLst>
              <a:ext uri="{FF2B5EF4-FFF2-40B4-BE49-F238E27FC236}">
                <a16:creationId xmlns:a16="http://schemas.microsoft.com/office/drawing/2014/main" id="{F70487EE-3EC6-9F27-4894-484302C0BF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0178"/>
            <a:ext cx="7473296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11111"/>
              <a:buFont typeface="Arial"/>
              <a:buNone/>
            </a:pPr>
            <a:r>
              <a:rPr lang="en-US" sz="3307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4DEE Ecology Education Framework</a:t>
            </a:r>
            <a:br>
              <a:rPr lang="en-US" sz="27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3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21 Elements among 4 Dimensions</a:t>
            </a:r>
            <a:endParaRPr sz="3959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>
            <a:extLst>
              <a:ext uri="{FF2B5EF4-FFF2-40B4-BE49-F238E27FC236}">
                <a16:creationId xmlns:a16="http://schemas.microsoft.com/office/drawing/2014/main" id="{0635BC0C-D52A-3FFE-3C5E-C69A205B31EC}"/>
              </a:ext>
            </a:extLst>
          </p:cNvPr>
          <p:cNvSpPr txBox="1"/>
          <p:nvPr/>
        </p:nvSpPr>
        <p:spPr>
          <a:xfrm>
            <a:off x="672538" y="1234657"/>
            <a:ext cx="6845862" cy="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Human-Environment Interactions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222E51-B98B-9DE6-3DCA-B0CAF2805FC4}"/>
              </a:ext>
            </a:extLst>
          </p:cNvPr>
          <p:cNvSpPr txBox="1"/>
          <p:nvPr/>
        </p:nvSpPr>
        <p:spPr>
          <a:xfrm>
            <a:off x="164414" y="2041439"/>
            <a:ext cx="852746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Human dependence on the environment</a:t>
            </a:r>
          </a:p>
          <a:p>
            <a:pPr algn="l">
              <a:buFont typeface="+mj-lt"/>
              <a:buAutoNum type="arabicPeriod"/>
            </a:pPr>
            <a:endParaRPr lang="en-US" sz="3200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Frank Ruhl Libre" panose="00000500000000000000" pitchFamily="2" charset="-79"/>
              <a:cs typeface="Frank Ruhl Libre" panose="00000500000000000000" pitchFamily="2" charset="-79"/>
            </a:endParaRP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Human accelerated environmental change</a:t>
            </a:r>
          </a:p>
          <a:p>
            <a:pPr algn="l">
              <a:buFont typeface="+mj-lt"/>
              <a:buAutoNum type="arabicPeriod"/>
            </a:pPr>
            <a:endParaRPr lang="en-US" sz="3200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Frank Ruhl Libre" panose="00000500000000000000" pitchFamily="2" charset="-79"/>
              <a:cs typeface="Frank Ruhl Libre" panose="00000500000000000000" pitchFamily="2" charset="-79"/>
            </a:endParaRP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How humans shape and manage resources/ecosystems/the environment</a:t>
            </a:r>
          </a:p>
          <a:p>
            <a:pPr algn="l">
              <a:buFont typeface="+mj-lt"/>
              <a:buAutoNum type="arabicPeriod"/>
            </a:pPr>
            <a:endParaRPr lang="en-US" sz="3200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Frank Ruhl Libre" panose="00000500000000000000" pitchFamily="2" charset="-79"/>
              <a:cs typeface="Frank Ruhl Libre" panose="00000500000000000000" pitchFamily="2" charset="-79"/>
            </a:endParaRP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Ethics </a:t>
            </a: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 </a:t>
            </a:r>
          </a:p>
          <a:p>
            <a:br>
              <a:rPr lang="en-US" b="1" i="0" dirty="0">
                <a:solidFill>
                  <a:srgbClr val="4C6A92"/>
                </a:solidFill>
                <a:effectLst/>
                <a:highlight>
                  <a:srgbClr val="FFFFFF"/>
                </a:highlight>
                <a:latin typeface="Cuprum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highlight>
                <a:srgbClr val="FFFFFF"/>
              </a:highlight>
              <a:uLnTx/>
              <a:uFillTx/>
              <a:latin typeface="Frank Ruhl Libre" panose="00000500000000000000" pitchFamily="2" charset="-79"/>
              <a:ea typeface="+mn-ea"/>
              <a:cs typeface="Frank Ruhl Libre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2C73-F97E-48C6-86CD-92069EECE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85" y="5237480"/>
            <a:ext cx="1346801" cy="14185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AE58C9-DAA4-5BE1-4E7B-81ECD9BDD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081" y="3490442"/>
            <a:ext cx="3005506" cy="31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15AC5C42-734E-3688-B1F5-FFB074B7D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">
            <a:extLst>
              <a:ext uri="{FF2B5EF4-FFF2-40B4-BE49-F238E27FC236}">
                <a16:creationId xmlns:a16="http://schemas.microsoft.com/office/drawing/2014/main" id="{7EC7983A-C9B9-6169-38B1-01EBD720F5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0178"/>
            <a:ext cx="7473296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11111"/>
              <a:buFont typeface="Arial"/>
              <a:buNone/>
            </a:pPr>
            <a:r>
              <a:rPr lang="en-US" sz="3307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4DEE Ecology Education Framework</a:t>
            </a:r>
            <a:br>
              <a:rPr lang="en-US" sz="27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3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21 Elements among 4 Dimensions</a:t>
            </a:r>
            <a:endParaRPr sz="3959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>
            <a:extLst>
              <a:ext uri="{FF2B5EF4-FFF2-40B4-BE49-F238E27FC236}">
                <a16:creationId xmlns:a16="http://schemas.microsoft.com/office/drawing/2014/main" id="{30F44C9C-C0E1-2931-6045-2597648F03CF}"/>
              </a:ext>
            </a:extLst>
          </p:cNvPr>
          <p:cNvSpPr txBox="1"/>
          <p:nvPr/>
        </p:nvSpPr>
        <p:spPr>
          <a:xfrm>
            <a:off x="672538" y="1234657"/>
            <a:ext cx="5330170" cy="102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Cross-Cutting Themes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98B07-49FA-9FB1-8B2E-B47F623B7711}"/>
              </a:ext>
            </a:extLst>
          </p:cNvPr>
          <p:cNvSpPr txBox="1"/>
          <p:nvPr/>
        </p:nvSpPr>
        <p:spPr>
          <a:xfrm>
            <a:off x="164414" y="2041439"/>
            <a:ext cx="107473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Structure &amp; Function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Pathways &amp; Transformations of Matter and energy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Systems</a:t>
            </a:r>
          </a:p>
          <a:p>
            <a:pPr algn="l">
              <a:buFont typeface="+mj-lt"/>
              <a:buAutoNum type="arabicPeriod"/>
            </a:pPr>
            <a:r>
              <a:rPr lang="en-US" sz="32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Spatial &amp; Temporal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Scales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Stability &amp; change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Evolution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Frank Ruhl Libre" panose="00000500000000000000" pitchFamily="2" charset="-79"/>
                <a:cs typeface="Frank Ruhl Libre" panose="00000500000000000000" pitchFamily="2" charset="-79"/>
              </a:rPr>
              <a:t>Biogeography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44F3B1-F93E-ED6C-2C99-CB5C5ACB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85" y="5237480"/>
            <a:ext cx="1346801" cy="1418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0ACD2-679B-BE25-5EFB-9F14EC25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081" y="3490442"/>
            <a:ext cx="3005506" cy="31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1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"/>
          <p:cNvSpPr txBox="1">
            <a:spLocks noGrp="1"/>
          </p:cNvSpPr>
          <p:nvPr>
            <p:ph type="title"/>
          </p:nvPr>
        </p:nvSpPr>
        <p:spPr>
          <a:xfrm>
            <a:off x="2920911" y="277210"/>
            <a:ext cx="6467100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11111"/>
              <a:buFont typeface="Arial"/>
              <a:buNone/>
            </a:pPr>
            <a:r>
              <a:rPr lang="en-US" sz="3307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4DEE Ecology Education Framework</a:t>
            </a:r>
            <a:br>
              <a:rPr lang="en-US" sz="27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3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21 Elements among 4 Dimensions</a:t>
            </a:r>
            <a:endParaRPr sz="3959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/>
          <p:cNvSpPr txBox="1"/>
          <p:nvPr/>
        </p:nvSpPr>
        <p:spPr>
          <a:xfrm>
            <a:off x="5591830" y="1679670"/>
            <a:ext cx="5330170" cy="457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1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Core Ecology Concepts</a:t>
            </a:r>
            <a:endParaRPr sz="21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800" b="0" i="0" u="none" strike="noStrike" cap="none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classical ecological hierarchy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	e.g., population, ecosystem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1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Ecology Practices</a:t>
            </a:r>
            <a:endParaRPr sz="2100" b="0" i="0" u="none" strike="noStrike" cap="none" dirty="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800" b="0" i="0" u="none" strike="noStrike" cap="none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doing and critiquing ecology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	e.g., fieldwork, modeling</a:t>
            </a:r>
            <a:endParaRPr sz="2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2100"/>
            </a:pPr>
            <a:r>
              <a:rPr lang="en-US" sz="2100" b="1" i="1" dirty="0">
                <a:solidFill>
                  <a:srgbClr val="7030A0"/>
                </a:solidFill>
              </a:rPr>
              <a:t>Human-Environment Interactions </a:t>
            </a:r>
            <a:endParaRPr lang="en-US" dirty="0"/>
          </a:p>
          <a:p>
            <a:pPr lvl="0">
              <a:buSzPts val="2100"/>
            </a:pPr>
            <a:r>
              <a:rPr lang="en-US" sz="2100" b="1" i="1" dirty="0">
                <a:solidFill>
                  <a:srgbClr val="7030A0"/>
                </a:solidFill>
              </a:rPr>
              <a:t>	</a:t>
            </a:r>
            <a:r>
              <a:rPr lang="en-US" sz="1800" dirty="0">
                <a:solidFill>
                  <a:srgbClr val="1A1A1A"/>
                </a:solidFill>
              </a:rPr>
              <a:t>human dependency and impact</a:t>
            </a:r>
            <a:endParaRPr lang="en-US" dirty="0"/>
          </a:p>
          <a:p>
            <a:pPr marL="914400" lvl="2">
              <a:buSzPts val="1800"/>
            </a:pPr>
            <a:r>
              <a:rPr lang="en-US" sz="1800" dirty="0">
                <a:solidFill>
                  <a:srgbClr val="1A1A1A"/>
                </a:solidFill>
              </a:rPr>
              <a:t>e.g., climate change, services, ethics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Cross-Cutting Themes</a:t>
            </a:r>
            <a:endParaRPr sz="21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ways-of-thinking, unifying ideas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e.g., evolution, space, structure/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function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681" y="1549113"/>
            <a:ext cx="4121239" cy="434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B0CE-92DD-DE7A-5B1C-6087DCA7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4DEE &amp; Active Learning in Lecture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6ED19-EC93-6B80-9628-1987C357D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26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1631</Words>
  <Application>Microsoft Macintosh PowerPoint</Application>
  <PresentationFormat>Widescreen</PresentationFormat>
  <Paragraphs>316</Paragraphs>
  <Slides>46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46</vt:i4>
      </vt:variant>
    </vt:vector>
  </HeadingPairs>
  <TitlesOfParts>
    <vt:vector size="64" baseType="lpstr">
      <vt:lpstr>Aptos</vt:lpstr>
      <vt:lpstr>Aptos Display</vt:lpstr>
      <vt:lpstr>Arial</vt:lpstr>
      <vt:lpstr>Calibri</vt:lpstr>
      <vt:lpstr>Calibri Light</vt:lpstr>
      <vt:lpstr>Cuprum</vt:lpstr>
      <vt:lpstr>Frank Ruhl Libre</vt:lpstr>
      <vt:lpstr>Lato Extended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How familiar are you with 4DEE? </vt:lpstr>
      <vt:lpstr>4DEE Ecology Education Framework 21 Elements among 4 Dimensions</vt:lpstr>
      <vt:lpstr>4DEE Ecology Education Framework 21 Elements among 4 Dimensions</vt:lpstr>
      <vt:lpstr>4DEE Ecology Education Framework 21 Elements among 4 Dimensions</vt:lpstr>
      <vt:lpstr>4DEE Ecology Education Framework 21 Elements among 4 Dimensions</vt:lpstr>
      <vt:lpstr>4DEE Ecology Education Framework 21 Elements among 4 Dimensions</vt:lpstr>
      <vt:lpstr>4DEE Ecology Education Framework 21 Elements among 4 Dimensions</vt:lpstr>
      <vt:lpstr>4DEE &amp; Active Learning in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BioEE 1610: Ecology and The Environment</vt:lpstr>
      <vt:lpstr>About Activities</vt:lpstr>
      <vt:lpstr>About Activities</vt:lpstr>
      <vt:lpstr>About the lecture</vt:lpstr>
      <vt:lpstr>About the lecture</vt:lpstr>
      <vt:lpstr>About the lecture</vt:lpstr>
      <vt:lpstr>Example questions </vt:lpstr>
      <vt:lpstr>Example Worksheets </vt:lpstr>
      <vt:lpstr>Example: Large Activities </vt:lpstr>
      <vt:lpstr>*30-60% of lecture time (dark slides = active learning) *5 to 14 active events *1 to 10 min. per event. </vt:lpstr>
      <vt:lpstr>PowerPoint Presentation</vt:lpstr>
      <vt:lpstr>PowerPoint Presentation</vt:lpstr>
      <vt:lpstr>4DEE &amp; Active Learning Outside of Class</vt:lpstr>
      <vt:lpstr>Structure to implement active learning</vt:lpstr>
      <vt:lpstr>For how long have we had explicit active learning before lectures? </vt:lpstr>
      <vt:lpstr>For how long have we had explicit active learning before lectures? </vt:lpstr>
      <vt:lpstr>Active Learning Before Lectures</vt:lpstr>
      <vt:lpstr>PowerPoint Presentation</vt:lpstr>
      <vt:lpstr>PowerPoint Presentation</vt:lpstr>
      <vt:lpstr>PowerPoint Presentation</vt:lpstr>
      <vt:lpstr>PowerPoint Presentation</vt:lpstr>
      <vt:lpstr>Should active learning after lecture be higher-level or lower-level blooms?</vt:lpstr>
      <vt:lpstr>Should active learning after lecture be higher-level or lower-level blooms?</vt:lpstr>
      <vt:lpstr>PowerPoint Presentation</vt:lpstr>
      <vt:lpstr>PowerPoint Presentation</vt:lpstr>
      <vt:lpstr>Does it work?... </vt:lpstr>
      <vt:lpstr>Does it work?... Generally, Yes.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Justin R. St. Juliana</dc:creator>
  <cp:lastModifiedBy>CC Carson</cp:lastModifiedBy>
  <cp:revision>22</cp:revision>
  <dcterms:created xsi:type="dcterms:W3CDTF">2024-10-09T14:09:20Z</dcterms:created>
  <dcterms:modified xsi:type="dcterms:W3CDTF">2024-10-18T18:07:55Z</dcterms:modified>
</cp:coreProperties>
</file>